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9.xml" ContentType="application/vnd.openxmlformats-officedocument.presentationml.slide+xml"/>
  <Override PartName="/ppt/slides/slide26.xml" ContentType="application/vnd.openxmlformats-officedocument.presentationml.slide+xml"/>
  <Override PartName="/ppt/presentation.xml" ContentType="application/vnd.openxmlformats-officedocument.presentationml.presentation.main+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notesMasterIdLst>
    <p:notesMasterId r:id="rId28"/>
  </p:notesMasterIdLst>
  <p:handoutMasterIdLst>
    <p:handoutMasterId r:id="rId29"/>
  </p:handoutMasterIdLst>
  <p:sldIdLst>
    <p:sldId id="414" r:id="rId2"/>
    <p:sldId id="443" r:id="rId3"/>
    <p:sldId id="442" r:id="rId4"/>
    <p:sldId id="423" r:id="rId5"/>
    <p:sldId id="444" r:id="rId6"/>
    <p:sldId id="419" r:id="rId7"/>
    <p:sldId id="433" r:id="rId8"/>
    <p:sldId id="445" r:id="rId9"/>
    <p:sldId id="426" r:id="rId10"/>
    <p:sldId id="432" r:id="rId11"/>
    <p:sldId id="446" r:id="rId12"/>
    <p:sldId id="416" r:id="rId13"/>
    <p:sldId id="438" r:id="rId14"/>
    <p:sldId id="441" r:id="rId15"/>
    <p:sldId id="440" r:id="rId16"/>
    <p:sldId id="447" r:id="rId17"/>
    <p:sldId id="436" r:id="rId18"/>
    <p:sldId id="448" r:id="rId19"/>
    <p:sldId id="437" r:id="rId20"/>
    <p:sldId id="434" r:id="rId21"/>
    <p:sldId id="435" r:id="rId22"/>
    <p:sldId id="431" r:id="rId23"/>
    <p:sldId id="449" r:id="rId24"/>
    <p:sldId id="424" r:id="rId25"/>
    <p:sldId id="429" r:id="rId26"/>
    <p:sldId id="346"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328" autoAdjust="0"/>
  </p:normalViewPr>
  <p:slideViewPr>
    <p:cSldViewPr snapToGrid="0">
      <p:cViewPr varScale="1">
        <p:scale>
          <a:sx n="121" d="100"/>
          <a:sy n="121" d="100"/>
        </p:scale>
        <p:origin x="1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openxmlformats.org/officeDocument/2006/relationships/customXml" Target="../customXml/item2.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30E07F7-2625-4CC6-8735-6803B055B92C}" type="datetimeFigureOut">
              <a:rPr lang="en-US" smtClean="0"/>
              <a:t>12/2/2025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CE6B539-567F-4813-85E4-140D9C210243}" type="slidenum">
              <a:rPr lang="en-US" smtClean="0"/>
              <a:t>‹#›</a:t>
            </a:fld>
            <a:endParaRPr lang="en-US"/>
          </a:p>
        </p:txBody>
      </p:sp>
    </p:spTree>
    <p:extLst>
      <p:ext uri="{BB962C8B-B14F-4D97-AF65-F5344CB8AC3E}">
        <p14:creationId xmlns:p14="http://schemas.microsoft.com/office/powerpoint/2010/main" val="36731837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407745-AD84-4F13-B6C4-C82F85AC9E24}" type="datetimeFigureOut">
              <a:rPr lang="en-GB" smtClean="0"/>
              <a:t>02/12/2025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C3E0F5-AC1B-413A-A78B-9730E1DB353F}" type="slidenum">
              <a:rPr lang="en-GB" smtClean="0"/>
              <a:t>‹#›</a:t>
            </a:fld>
            <a:endParaRPr lang="en-GB"/>
          </a:p>
        </p:txBody>
      </p:sp>
    </p:spTree>
    <p:extLst>
      <p:ext uri="{BB962C8B-B14F-4D97-AF65-F5344CB8AC3E}">
        <p14:creationId xmlns:p14="http://schemas.microsoft.com/office/powerpoint/2010/main" val="2883490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0B5352-6ED5-2B82-C96C-8B5D0F313C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CF46E5-C6AD-DBAB-1008-EF18ABB8F1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6F2F12-028E-6EF6-AC4D-DCB18A54221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B2D7DF45-87B0-013F-9F71-BF679F6A3D6B}"/>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B725628-3A68-42F4-BA86-98181795314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78443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BACF71-F7A7-0D0F-0B8D-1CE7A5BE00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860BC3-C40A-88FE-2B52-C6C8C6EBD4C7}"/>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82B315E1-D75D-6630-5302-74C92954519C}"/>
              </a:ext>
            </a:extLst>
          </p:cNvPr>
          <p:cNvSpPr>
            <a:spLocks noGrp="1"/>
          </p:cNvSpPr>
          <p:nvPr>
            <p:ph type="body" idx="1"/>
          </p:nvPr>
        </p:nvSpPr>
        <p:spPr/>
        <p:txBody>
          <a:bodyPr/>
          <a:lstStyle/>
          <a:p>
            <a:pPr>
              <a:lnSpc>
                <a:spcPct val="107000"/>
              </a:lnSpc>
              <a:spcAft>
                <a:spcPts val="800"/>
              </a:spcAft>
            </a:pPr>
            <a:endParaRPr lang="en-GB" dirty="0"/>
          </a:p>
        </p:txBody>
      </p:sp>
      <p:sp>
        <p:nvSpPr>
          <p:cNvPr id="4" name="Slide Number Placeholder 3">
            <a:extLst>
              <a:ext uri="{FF2B5EF4-FFF2-40B4-BE49-F238E27FC236}">
                <a16:creationId xmlns:a16="http://schemas.microsoft.com/office/drawing/2014/main" id="{F5C76DDF-C392-3699-E7B0-F249E3CD0493}"/>
              </a:ext>
            </a:extLst>
          </p:cNvPr>
          <p:cNvSpPr>
            <a:spLocks noGrp="1"/>
          </p:cNvSpPr>
          <p:nvPr>
            <p:ph type="sldNum" sz="quarter" idx="5"/>
          </p:nvPr>
        </p:nvSpPr>
        <p:spPr/>
        <p:txBody>
          <a:bodyPr/>
          <a:lstStyle/>
          <a:p>
            <a:fld id="{A3C3E0F5-AC1B-413A-A78B-9730E1DB353F}" type="slidenum">
              <a:rPr lang="en-GB" smtClean="0"/>
              <a:t>13</a:t>
            </a:fld>
            <a:endParaRPr lang="en-GB"/>
          </a:p>
        </p:txBody>
      </p:sp>
    </p:spTree>
    <p:extLst>
      <p:ext uri="{BB962C8B-B14F-4D97-AF65-F5344CB8AC3E}">
        <p14:creationId xmlns:p14="http://schemas.microsoft.com/office/powerpoint/2010/main" val="31692868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F988B-1320-6CAF-7B02-D68946ACEC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71BC24-06BB-8E1F-C4BA-06172C472C55}"/>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8ACD30E6-2D0C-C2E6-F16C-8DA7EE9093DE}"/>
              </a:ext>
            </a:extLst>
          </p:cNvPr>
          <p:cNvSpPr>
            <a:spLocks noGrp="1"/>
          </p:cNvSpPr>
          <p:nvPr>
            <p:ph type="body" idx="1"/>
          </p:nvPr>
        </p:nvSpPr>
        <p:spPr/>
        <p:txBody>
          <a:bodyPr/>
          <a:lstStyle/>
          <a:p>
            <a:pPr>
              <a:lnSpc>
                <a:spcPct val="107000"/>
              </a:lnSpc>
              <a:spcAft>
                <a:spcPts val="800"/>
              </a:spcAft>
            </a:pPr>
            <a:endParaRPr lang="en-GB" dirty="0"/>
          </a:p>
        </p:txBody>
      </p:sp>
      <p:sp>
        <p:nvSpPr>
          <p:cNvPr id="4" name="Slide Number Placeholder 3">
            <a:extLst>
              <a:ext uri="{FF2B5EF4-FFF2-40B4-BE49-F238E27FC236}">
                <a16:creationId xmlns:a16="http://schemas.microsoft.com/office/drawing/2014/main" id="{939B57FB-118E-CF64-4BF8-3CDA172A5B1E}"/>
              </a:ext>
            </a:extLst>
          </p:cNvPr>
          <p:cNvSpPr>
            <a:spLocks noGrp="1"/>
          </p:cNvSpPr>
          <p:nvPr>
            <p:ph type="sldNum" sz="quarter" idx="5"/>
          </p:nvPr>
        </p:nvSpPr>
        <p:spPr/>
        <p:txBody>
          <a:bodyPr/>
          <a:lstStyle/>
          <a:p>
            <a:fld id="{A3C3E0F5-AC1B-413A-A78B-9730E1DB353F}" type="slidenum">
              <a:rPr lang="en-GB" smtClean="0"/>
              <a:t>14</a:t>
            </a:fld>
            <a:endParaRPr lang="en-GB"/>
          </a:p>
        </p:txBody>
      </p:sp>
    </p:spTree>
    <p:extLst>
      <p:ext uri="{BB962C8B-B14F-4D97-AF65-F5344CB8AC3E}">
        <p14:creationId xmlns:p14="http://schemas.microsoft.com/office/powerpoint/2010/main" val="38074229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491AA8-C351-4E65-726F-2CA6D8AE1F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DBB016-E256-1F4B-9AE4-6FC72CD2616D}"/>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90999883-EF5D-46C1-8139-C25F4DBC1558}"/>
              </a:ext>
            </a:extLst>
          </p:cNvPr>
          <p:cNvSpPr>
            <a:spLocks noGrp="1"/>
          </p:cNvSpPr>
          <p:nvPr>
            <p:ph type="body" idx="1"/>
          </p:nvPr>
        </p:nvSpPr>
        <p:spPr/>
        <p:txBody>
          <a:bodyPr/>
          <a:lstStyle/>
          <a:p>
            <a:pPr>
              <a:lnSpc>
                <a:spcPct val="107000"/>
              </a:lnSpc>
              <a:spcAft>
                <a:spcPts val="800"/>
              </a:spcAft>
            </a:pPr>
            <a:endParaRPr lang="en-GB" dirty="0"/>
          </a:p>
        </p:txBody>
      </p:sp>
      <p:sp>
        <p:nvSpPr>
          <p:cNvPr id="4" name="Slide Number Placeholder 3">
            <a:extLst>
              <a:ext uri="{FF2B5EF4-FFF2-40B4-BE49-F238E27FC236}">
                <a16:creationId xmlns:a16="http://schemas.microsoft.com/office/drawing/2014/main" id="{C4B2CDC5-029A-4752-09E1-C3C5CF02503B}"/>
              </a:ext>
            </a:extLst>
          </p:cNvPr>
          <p:cNvSpPr>
            <a:spLocks noGrp="1"/>
          </p:cNvSpPr>
          <p:nvPr>
            <p:ph type="sldNum" sz="quarter" idx="5"/>
          </p:nvPr>
        </p:nvSpPr>
        <p:spPr/>
        <p:txBody>
          <a:bodyPr/>
          <a:lstStyle/>
          <a:p>
            <a:fld id="{A3C3E0F5-AC1B-413A-A78B-9730E1DB353F}" type="slidenum">
              <a:rPr lang="en-GB" smtClean="0"/>
              <a:t>15</a:t>
            </a:fld>
            <a:endParaRPr lang="en-GB"/>
          </a:p>
        </p:txBody>
      </p:sp>
    </p:spTree>
    <p:extLst>
      <p:ext uri="{BB962C8B-B14F-4D97-AF65-F5344CB8AC3E}">
        <p14:creationId xmlns:p14="http://schemas.microsoft.com/office/powerpoint/2010/main" val="5505049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3685C-D532-155E-915D-225A75457B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6F0365-DE10-1D4C-6B9D-AAE718480DA5}"/>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5775E3D5-10EB-F148-48EC-519B6B78D561}"/>
              </a:ext>
            </a:extLst>
          </p:cNvPr>
          <p:cNvSpPr>
            <a:spLocks noGrp="1"/>
          </p:cNvSpPr>
          <p:nvPr>
            <p:ph type="body" idx="1"/>
          </p:nvPr>
        </p:nvSpPr>
        <p:spPr/>
        <p:txBody>
          <a:bodyPr/>
          <a:lstStyle/>
          <a:p>
            <a:endParaRPr lang="en-GB" b="1" dirty="0"/>
          </a:p>
          <a:p>
            <a:endParaRPr lang="en-GB" dirty="0"/>
          </a:p>
        </p:txBody>
      </p:sp>
      <p:sp>
        <p:nvSpPr>
          <p:cNvPr id="4" name="Slide Number Placeholder 3">
            <a:extLst>
              <a:ext uri="{FF2B5EF4-FFF2-40B4-BE49-F238E27FC236}">
                <a16:creationId xmlns:a16="http://schemas.microsoft.com/office/drawing/2014/main" id="{48837FCB-8A56-BC28-3EDC-F99DF04978DD}"/>
              </a:ext>
            </a:extLst>
          </p:cNvPr>
          <p:cNvSpPr>
            <a:spLocks noGrp="1"/>
          </p:cNvSpPr>
          <p:nvPr>
            <p:ph type="sldNum" sz="quarter" idx="5"/>
          </p:nvPr>
        </p:nvSpPr>
        <p:spPr/>
        <p:txBody>
          <a:bodyPr/>
          <a:lstStyle/>
          <a:p>
            <a:fld id="{A3C3E0F5-AC1B-413A-A78B-9730E1DB353F}" type="slidenum">
              <a:rPr lang="en-GB" smtClean="0"/>
              <a:t>17</a:t>
            </a:fld>
            <a:endParaRPr lang="en-GB"/>
          </a:p>
        </p:txBody>
      </p:sp>
    </p:spTree>
    <p:extLst>
      <p:ext uri="{BB962C8B-B14F-4D97-AF65-F5344CB8AC3E}">
        <p14:creationId xmlns:p14="http://schemas.microsoft.com/office/powerpoint/2010/main" val="18570699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FCD83-EA96-684A-F95F-395574BC5F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675CAB-E616-6FD2-E995-22E20DA14324}"/>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ADF3EBC0-60C4-1ECA-3A21-BA492F2F4765}"/>
              </a:ext>
            </a:extLst>
          </p:cNvPr>
          <p:cNvSpPr>
            <a:spLocks noGrp="1"/>
          </p:cNvSpPr>
          <p:nvPr>
            <p:ph type="body" idx="1"/>
          </p:nvPr>
        </p:nvSpPr>
        <p:spPr/>
        <p:txBody>
          <a:bodyPr/>
          <a:lstStyle/>
          <a:p>
            <a:pPr>
              <a:lnSpc>
                <a:spcPct val="107000"/>
              </a:lnSpc>
              <a:spcAft>
                <a:spcPts val="800"/>
              </a:spcAft>
            </a:pPr>
            <a:endParaRPr lang="en-GB" dirty="0"/>
          </a:p>
        </p:txBody>
      </p:sp>
      <p:sp>
        <p:nvSpPr>
          <p:cNvPr id="4" name="Slide Number Placeholder 3">
            <a:extLst>
              <a:ext uri="{FF2B5EF4-FFF2-40B4-BE49-F238E27FC236}">
                <a16:creationId xmlns:a16="http://schemas.microsoft.com/office/drawing/2014/main" id="{50932956-13D0-5D22-EABB-A790CC10CF9D}"/>
              </a:ext>
            </a:extLst>
          </p:cNvPr>
          <p:cNvSpPr>
            <a:spLocks noGrp="1"/>
          </p:cNvSpPr>
          <p:nvPr>
            <p:ph type="sldNum" sz="quarter" idx="5"/>
          </p:nvPr>
        </p:nvSpPr>
        <p:spPr/>
        <p:txBody>
          <a:bodyPr/>
          <a:lstStyle/>
          <a:p>
            <a:fld id="{A3C3E0F5-AC1B-413A-A78B-9730E1DB353F}" type="slidenum">
              <a:rPr lang="en-GB" smtClean="0"/>
              <a:t>19</a:t>
            </a:fld>
            <a:endParaRPr lang="en-GB"/>
          </a:p>
        </p:txBody>
      </p:sp>
    </p:spTree>
    <p:extLst>
      <p:ext uri="{BB962C8B-B14F-4D97-AF65-F5344CB8AC3E}">
        <p14:creationId xmlns:p14="http://schemas.microsoft.com/office/powerpoint/2010/main" val="31056932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C5F6F-B154-9023-C742-49D7862B84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F6696B-09B3-8D61-87C4-07E701E84730}"/>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6E31240E-FDCA-EC98-9D73-D70554F8B57D}"/>
              </a:ext>
            </a:extLst>
          </p:cNvPr>
          <p:cNvSpPr>
            <a:spLocks noGrp="1"/>
          </p:cNvSpPr>
          <p:nvPr>
            <p:ph type="body" idx="1"/>
          </p:nvPr>
        </p:nvSpPr>
        <p:spPr/>
        <p:txBody>
          <a:bodyPr/>
          <a:lstStyle/>
          <a:p>
            <a:pPr>
              <a:lnSpc>
                <a:spcPct val="107000"/>
              </a:lnSpc>
              <a:spcAft>
                <a:spcPts val="800"/>
              </a:spcAft>
            </a:pPr>
            <a:endParaRPr lang="en-GB" dirty="0"/>
          </a:p>
        </p:txBody>
      </p:sp>
      <p:sp>
        <p:nvSpPr>
          <p:cNvPr id="4" name="Slide Number Placeholder 3">
            <a:extLst>
              <a:ext uri="{FF2B5EF4-FFF2-40B4-BE49-F238E27FC236}">
                <a16:creationId xmlns:a16="http://schemas.microsoft.com/office/drawing/2014/main" id="{7DCF2C2C-6443-5155-E06A-FC603119204D}"/>
              </a:ext>
            </a:extLst>
          </p:cNvPr>
          <p:cNvSpPr>
            <a:spLocks noGrp="1"/>
          </p:cNvSpPr>
          <p:nvPr>
            <p:ph type="sldNum" sz="quarter" idx="5"/>
          </p:nvPr>
        </p:nvSpPr>
        <p:spPr/>
        <p:txBody>
          <a:bodyPr/>
          <a:lstStyle/>
          <a:p>
            <a:fld id="{A3C3E0F5-AC1B-413A-A78B-9730E1DB353F}" type="slidenum">
              <a:rPr lang="en-GB" smtClean="0"/>
              <a:t>20</a:t>
            </a:fld>
            <a:endParaRPr lang="en-GB"/>
          </a:p>
        </p:txBody>
      </p:sp>
    </p:spTree>
    <p:extLst>
      <p:ext uri="{BB962C8B-B14F-4D97-AF65-F5344CB8AC3E}">
        <p14:creationId xmlns:p14="http://schemas.microsoft.com/office/powerpoint/2010/main" val="25844837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9EF93-3554-C9A1-26CE-AE00034480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71ECD2-F3EB-C41F-3E99-D0AF007B73FD}"/>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C658E6DA-355F-0A76-567E-C5CCB9346E3C}"/>
              </a:ext>
            </a:extLst>
          </p:cNvPr>
          <p:cNvSpPr>
            <a:spLocks noGrp="1"/>
          </p:cNvSpPr>
          <p:nvPr>
            <p:ph type="body" idx="1"/>
          </p:nvPr>
        </p:nvSpPr>
        <p:spPr/>
        <p:txBody>
          <a:bodyPr/>
          <a:lstStyle/>
          <a:p>
            <a:pPr>
              <a:lnSpc>
                <a:spcPct val="107000"/>
              </a:lnSpc>
              <a:spcAft>
                <a:spcPts val="800"/>
              </a:spcAft>
            </a:pPr>
            <a:endParaRPr lang="en-GB" dirty="0"/>
          </a:p>
        </p:txBody>
      </p:sp>
      <p:sp>
        <p:nvSpPr>
          <p:cNvPr id="4" name="Slide Number Placeholder 3">
            <a:extLst>
              <a:ext uri="{FF2B5EF4-FFF2-40B4-BE49-F238E27FC236}">
                <a16:creationId xmlns:a16="http://schemas.microsoft.com/office/drawing/2014/main" id="{20C6AE3B-013C-66D5-998B-71C9E07C471B}"/>
              </a:ext>
            </a:extLst>
          </p:cNvPr>
          <p:cNvSpPr>
            <a:spLocks noGrp="1"/>
          </p:cNvSpPr>
          <p:nvPr>
            <p:ph type="sldNum" sz="quarter" idx="5"/>
          </p:nvPr>
        </p:nvSpPr>
        <p:spPr/>
        <p:txBody>
          <a:bodyPr/>
          <a:lstStyle/>
          <a:p>
            <a:fld id="{A3C3E0F5-AC1B-413A-A78B-9730E1DB353F}" type="slidenum">
              <a:rPr lang="en-GB" smtClean="0"/>
              <a:t>21</a:t>
            </a:fld>
            <a:endParaRPr lang="en-GB"/>
          </a:p>
        </p:txBody>
      </p:sp>
    </p:spTree>
    <p:extLst>
      <p:ext uri="{BB962C8B-B14F-4D97-AF65-F5344CB8AC3E}">
        <p14:creationId xmlns:p14="http://schemas.microsoft.com/office/powerpoint/2010/main" val="23673556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C1E930-3DA7-16AF-BCD3-F6AE0C25F4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E32163-0471-8C5F-1B45-0062C48189C4}"/>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D96DC68B-1E43-1093-BF06-A785F7E65027}"/>
              </a:ext>
            </a:extLst>
          </p:cNvPr>
          <p:cNvSpPr>
            <a:spLocks noGrp="1"/>
          </p:cNvSpPr>
          <p:nvPr>
            <p:ph type="body" idx="1"/>
          </p:nvPr>
        </p:nvSpPr>
        <p:spPr/>
        <p:txBody>
          <a:bodyPr/>
          <a:lstStyle/>
          <a:p>
            <a:pPr>
              <a:lnSpc>
                <a:spcPct val="107000"/>
              </a:lnSpc>
              <a:spcAft>
                <a:spcPts val="800"/>
              </a:spcAft>
            </a:pPr>
            <a:endParaRPr lang="en-GB" dirty="0"/>
          </a:p>
        </p:txBody>
      </p:sp>
      <p:sp>
        <p:nvSpPr>
          <p:cNvPr id="4" name="Slide Number Placeholder 3">
            <a:extLst>
              <a:ext uri="{FF2B5EF4-FFF2-40B4-BE49-F238E27FC236}">
                <a16:creationId xmlns:a16="http://schemas.microsoft.com/office/drawing/2014/main" id="{56A5073E-FE60-09B9-64FA-AF17F22867AB}"/>
              </a:ext>
            </a:extLst>
          </p:cNvPr>
          <p:cNvSpPr>
            <a:spLocks noGrp="1"/>
          </p:cNvSpPr>
          <p:nvPr>
            <p:ph type="sldNum" sz="quarter" idx="5"/>
          </p:nvPr>
        </p:nvSpPr>
        <p:spPr/>
        <p:txBody>
          <a:bodyPr/>
          <a:lstStyle/>
          <a:p>
            <a:fld id="{A3C3E0F5-AC1B-413A-A78B-9730E1DB353F}" type="slidenum">
              <a:rPr lang="en-GB" smtClean="0"/>
              <a:t>22</a:t>
            </a:fld>
            <a:endParaRPr lang="en-GB"/>
          </a:p>
        </p:txBody>
      </p:sp>
    </p:spTree>
    <p:extLst>
      <p:ext uri="{BB962C8B-B14F-4D97-AF65-F5344CB8AC3E}">
        <p14:creationId xmlns:p14="http://schemas.microsoft.com/office/powerpoint/2010/main" val="21074458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23285C-F06E-A81C-E6D3-6AD14FF45A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F25D84-D799-6285-5F3F-79E122F924E7}"/>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3A6E18F0-5A37-0133-9005-55A73A5E738E}"/>
              </a:ext>
            </a:extLst>
          </p:cNvPr>
          <p:cNvSpPr>
            <a:spLocks noGrp="1"/>
          </p:cNvSpPr>
          <p:nvPr>
            <p:ph type="body" idx="1"/>
          </p:nvPr>
        </p:nvSpPr>
        <p:spPr/>
        <p:txBody>
          <a:bodyPr/>
          <a:lstStyle/>
          <a:p>
            <a:pPr>
              <a:lnSpc>
                <a:spcPct val="107000"/>
              </a:lnSpc>
              <a:spcAft>
                <a:spcPts val="800"/>
              </a:spcAft>
            </a:pPr>
            <a:endParaRPr lang="en-GB" dirty="0"/>
          </a:p>
        </p:txBody>
      </p:sp>
      <p:sp>
        <p:nvSpPr>
          <p:cNvPr id="4" name="Slide Number Placeholder 3">
            <a:extLst>
              <a:ext uri="{FF2B5EF4-FFF2-40B4-BE49-F238E27FC236}">
                <a16:creationId xmlns:a16="http://schemas.microsoft.com/office/drawing/2014/main" id="{DACE5CAC-14DC-3A98-C395-7B1BEDF76662}"/>
              </a:ext>
            </a:extLst>
          </p:cNvPr>
          <p:cNvSpPr>
            <a:spLocks noGrp="1"/>
          </p:cNvSpPr>
          <p:nvPr>
            <p:ph type="sldNum" sz="quarter" idx="5"/>
          </p:nvPr>
        </p:nvSpPr>
        <p:spPr/>
        <p:txBody>
          <a:bodyPr/>
          <a:lstStyle/>
          <a:p>
            <a:fld id="{A3C3E0F5-AC1B-413A-A78B-9730E1DB353F}" type="slidenum">
              <a:rPr lang="en-GB" smtClean="0"/>
              <a:t>24</a:t>
            </a:fld>
            <a:endParaRPr lang="en-GB"/>
          </a:p>
        </p:txBody>
      </p:sp>
    </p:spTree>
    <p:extLst>
      <p:ext uri="{BB962C8B-B14F-4D97-AF65-F5344CB8AC3E}">
        <p14:creationId xmlns:p14="http://schemas.microsoft.com/office/powerpoint/2010/main" val="38798466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E71FBE-355C-BC16-5073-E04331EFD2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C4BE96-4FCC-CE25-551C-60C129334919}"/>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C0F6CD21-68F1-CDB4-E43F-A08F7D4857B8}"/>
              </a:ext>
            </a:extLst>
          </p:cNvPr>
          <p:cNvSpPr>
            <a:spLocks noGrp="1"/>
          </p:cNvSpPr>
          <p:nvPr>
            <p:ph type="body" idx="1"/>
          </p:nvPr>
        </p:nvSpPr>
        <p:spPr/>
        <p:txBody>
          <a:bodyPr/>
          <a:lstStyle/>
          <a:p>
            <a:pPr>
              <a:lnSpc>
                <a:spcPct val="107000"/>
              </a:lnSpc>
              <a:spcAft>
                <a:spcPts val="800"/>
              </a:spcAft>
            </a:pPr>
            <a:endParaRPr lang="en-GB" dirty="0"/>
          </a:p>
        </p:txBody>
      </p:sp>
      <p:sp>
        <p:nvSpPr>
          <p:cNvPr id="4" name="Slide Number Placeholder 3">
            <a:extLst>
              <a:ext uri="{FF2B5EF4-FFF2-40B4-BE49-F238E27FC236}">
                <a16:creationId xmlns:a16="http://schemas.microsoft.com/office/drawing/2014/main" id="{45A42543-431F-1504-FACF-B462A636DFD8}"/>
              </a:ext>
            </a:extLst>
          </p:cNvPr>
          <p:cNvSpPr>
            <a:spLocks noGrp="1"/>
          </p:cNvSpPr>
          <p:nvPr>
            <p:ph type="sldNum" sz="quarter" idx="5"/>
          </p:nvPr>
        </p:nvSpPr>
        <p:spPr/>
        <p:txBody>
          <a:bodyPr/>
          <a:lstStyle/>
          <a:p>
            <a:fld id="{A3C3E0F5-AC1B-413A-A78B-9730E1DB353F}" type="slidenum">
              <a:rPr lang="en-GB" smtClean="0"/>
              <a:t>25</a:t>
            </a:fld>
            <a:endParaRPr lang="en-GB"/>
          </a:p>
        </p:txBody>
      </p:sp>
    </p:spTree>
    <p:extLst>
      <p:ext uri="{BB962C8B-B14F-4D97-AF65-F5344CB8AC3E}">
        <p14:creationId xmlns:p14="http://schemas.microsoft.com/office/powerpoint/2010/main" val="1129871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22492-12CE-8727-B983-125F7742A6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AD7914-3BDB-F20E-DAFD-6FC5A9B0FCA1}"/>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E703B906-899B-9A59-BCB9-8A908DFD4DAA}"/>
              </a:ext>
            </a:extLst>
          </p:cNvPr>
          <p:cNvSpPr>
            <a:spLocks noGrp="1"/>
          </p:cNvSpPr>
          <p:nvPr>
            <p:ph type="body" idx="1"/>
          </p:nvPr>
        </p:nvSpPr>
        <p:spPr/>
        <p:txBody>
          <a:bodyPr/>
          <a:lstStyle/>
          <a:p>
            <a:endParaRPr lang="en-GB" sz="1800" b="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B512AE4D-FC04-D94A-7F9E-6D942220BC14}"/>
              </a:ext>
            </a:extLst>
          </p:cNvPr>
          <p:cNvSpPr>
            <a:spLocks noGrp="1"/>
          </p:cNvSpPr>
          <p:nvPr>
            <p:ph type="sldNum" sz="quarter" idx="5"/>
          </p:nvPr>
        </p:nvSpPr>
        <p:spPr/>
        <p:txBody>
          <a:bodyPr/>
          <a:lstStyle/>
          <a:p>
            <a:fld id="{A3C3E0F5-AC1B-413A-A78B-9730E1DB353F}" type="slidenum">
              <a:rPr lang="en-GB" smtClean="0"/>
              <a:t>3</a:t>
            </a:fld>
            <a:endParaRPr lang="en-GB"/>
          </a:p>
        </p:txBody>
      </p:sp>
    </p:spTree>
    <p:extLst>
      <p:ext uri="{BB962C8B-B14F-4D97-AF65-F5344CB8AC3E}">
        <p14:creationId xmlns:p14="http://schemas.microsoft.com/office/powerpoint/2010/main" val="23155675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sz="1800" b="0" i="0" u="none" strike="noStrike" baseline="0">
              <a:solidFill>
                <a:srgbClr val="000000"/>
              </a:solidFill>
              <a:latin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3C3E0F5-AC1B-413A-A78B-9730E1DB353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9222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0D78A-0801-53C2-F52C-E3B15D44C0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F589C2-D9DF-38C3-49A2-DC7D7D6DE32E}"/>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C1010455-8409-E4CE-2327-84CF1043A180}"/>
              </a:ext>
            </a:extLst>
          </p:cNvPr>
          <p:cNvSpPr>
            <a:spLocks noGrp="1"/>
          </p:cNvSpPr>
          <p:nvPr>
            <p:ph type="body" idx="1"/>
          </p:nvPr>
        </p:nvSpPr>
        <p:spPr/>
        <p:txBody>
          <a:bodyPr/>
          <a:lstStyle/>
          <a:p>
            <a:pPr marL="0" indent="0">
              <a:buFontTx/>
              <a:buNone/>
            </a:pPr>
            <a:endParaRPr lang="en-GB" sz="1800" b="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9CFB1DC-2BDD-FFCE-8AD3-43FB1A2B8BC0}"/>
              </a:ext>
            </a:extLst>
          </p:cNvPr>
          <p:cNvSpPr>
            <a:spLocks noGrp="1"/>
          </p:cNvSpPr>
          <p:nvPr>
            <p:ph type="sldNum" sz="quarter" idx="5"/>
          </p:nvPr>
        </p:nvSpPr>
        <p:spPr/>
        <p:txBody>
          <a:bodyPr/>
          <a:lstStyle/>
          <a:p>
            <a:fld id="{A3C3E0F5-AC1B-413A-A78B-9730E1DB353F}" type="slidenum">
              <a:rPr lang="en-GB" smtClean="0"/>
              <a:t>4</a:t>
            </a:fld>
            <a:endParaRPr lang="en-GB"/>
          </a:p>
        </p:txBody>
      </p:sp>
    </p:spTree>
    <p:extLst>
      <p:ext uri="{BB962C8B-B14F-4D97-AF65-F5344CB8AC3E}">
        <p14:creationId xmlns:p14="http://schemas.microsoft.com/office/powerpoint/2010/main" val="42549070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32430-F390-D0EE-A913-BF3371D758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47DC09-A5AA-684D-D6E6-147C59EF909D}"/>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8C28D5E6-6ACE-12D4-D947-25D5FB9D5FD2}"/>
              </a:ext>
            </a:extLst>
          </p:cNvPr>
          <p:cNvSpPr>
            <a:spLocks noGrp="1"/>
          </p:cNvSpPr>
          <p:nvPr>
            <p:ph type="body" idx="1"/>
          </p:nvPr>
        </p:nvSpPr>
        <p:spPr/>
        <p:txBody>
          <a:bodyPr/>
          <a:lstStyle/>
          <a:p>
            <a:pPr marL="571500" indent="-571500">
              <a:buFontTx/>
              <a:buChar char="-"/>
            </a:pPr>
            <a:endParaRPr lang="en-GB" sz="1800" b="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7F57B3B-8E94-2A94-1D94-4EADAF1A8BD0}"/>
              </a:ext>
            </a:extLst>
          </p:cNvPr>
          <p:cNvSpPr>
            <a:spLocks noGrp="1"/>
          </p:cNvSpPr>
          <p:nvPr>
            <p:ph type="sldNum" sz="quarter" idx="5"/>
          </p:nvPr>
        </p:nvSpPr>
        <p:spPr/>
        <p:txBody>
          <a:bodyPr/>
          <a:lstStyle/>
          <a:p>
            <a:fld id="{A3C3E0F5-AC1B-413A-A78B-9730E1DB353F}" type="slidenum">
              <a:rPr lang="en-GB" smtClean="0"/>
              <a:t>6</a:t>
            </a:fld>
            <a:endParaRPr lang="en-GB"/>
          </a:p>
        </p:txBody>
      </p:sp>
    </p:spTree>
    <p:extLst>
      <p:ext uri="{BB962C8B-B14F-4D97-AF65-F5344CB8AC3E}">
        <p14:creationId xmlns:p14="http://schemas.microsoft.com/office/powerpoint/2010/main" val="10674164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83097-DA77-BEE5-018E-B35A61796E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E03A15-E185-7325-A3D2-250238EA2DCE}"/>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BC585F9E-AC72-A7A2-DB0B-312562197F90}"/>
              </a:ext>
            </a:extLst>
          </p:cNvPr>
          <p:cNvSpPr>
            <a:spLocks noGrp="1"/>
          </p:cNvSpPr>
          <p:nvPr>
            <p:ph type="body" idx="1"/>
          </p:nvPr>
        </p:nvSpPr>
        <p:spPr/>
        <p:txBody>
          <a:bodyPr/>
          <a:lstStyle/>
          <a:p>
            <a:pPr marL="0" indent="0">
              <a:buFontTx/>
              <a:buNone/>
            </a:pPr>
            <a:endParaRPr lang="en-GB" sz="1800" b="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7B65D77-3A69-6039-82E1-34FC98B2A977}"/>
              </a:ext>
            </a:extLst>
          </p:cNvPr>
          <p:cNvSpPr>
            <a:spLocks noGrp="1"/>
          </p:cNvSpPr>
          <p:nvPr>
            <p:ph type="sldNum" sz="quarter" idx="5"/>
          </p:nvPr>
        </p:nvSpPr>
        <p:spPr/>
        <p:txBody>
          <a:bodyPr/>
          <a:lstStyle/>
          <a:p>
            <a:fld id="{A3C3E0F5-AC1B-413A-A78B-9730E1DB353F}" type="slidenum">
              <a:rPr lang="en-GB" smtClean="0"/>
              <a:t>7</a:t>
            </a:fld>
            <a:endParaRPr lang="en-GB"/>
          </a:p>
        </p:txBody>
      </p:sp>
    </p:spTree>
    <p:extLst>
      <p:ext uri="{BB962C8B-B14F-4D97-AF65-F5344CB8AC3E}">
        <p14:creationId xmlns:p14="http://schemas.microsoft.com/office/powerpoint/2010/main" val="32240974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22991F-C059-687F-BC02-0E20F7F0FC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AFECEF-68F4-A4B2-9CBF-06EF383053E4}"/>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ECA8B01C-1791-B6B5-D135-4B9AFD0AAB7E}"/>
              </a:ext>
            </a:extLst>
          </p:cNvPr>
          <p:cNvSpPr>
            <a:spLocks noGrp="1"/>
          </p:cNvSpPr>
          <p:nvPr>
            <p:ph type="body" idx="1"/>
          </p:nvPr>
        </p:nvSpPr>
        <p:spPr/>
        <p:txBody>
          <a:bodyPr/>
          <a:lstStyle/>
          <a:p>
            <a:pPr marL="0" indent="0">
              <a:buFontTx/>
              <a:buNone/>
            </a:pPr>
            <a:endParaRPr lang="en-GB" sz="1800" b="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9A0C6077-3AB2-7904-E3BB-7D51CD3C037F}"/>
              </a:ext>
            </a:extLst>
          </p:cNvPr>
          <p:cNvSpPr>
            <a:spLocks noGrp="1"/>
          </p:cNvSpPr>
          <p:nvPr>
            <p:ph type="sldNum" sz="quarter" idx="5"/>
          </p:nvPr>
        </p:nvSpPr>
        <p:spPr/>
        <p:txBody>
          <a:bodyPr/>
          <a:lstStyle/>
          <a:p>
            <a:fld id="{A3C3E0F5-AC1B-413A-A78B-9730E1DB353F}" type="slidenum">
              <a:rPr lang="en-GB" smtClean="0"/>
              <a:t>9</a:t>
            </a:fld>
            <a:endParaRPr lang="en-GB"/>
          </a:p>
        </p:txBody>
      </p:sp>
    </p:spTree>
    <p:extLst>
      <p:ext uri="{BB962C8B-B14F-4D97-AF65-F5344CB8AC3E}">
        <p14:creationId xmlns:p14="http://schemas.microsoft.com/office/powerpoint/2010/main" val="896514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36F516-DEC3-2C74-8ADE-173A04CCD4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8A90BC-AE65-1418-9DC0-C0FFC98A77A5}"/>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55B02310-E3FE-D09E-D957-D98CDDC7DABB}"/>
              </a:ext>
            </a:extLst>
          </p:cNvPr>
          <p:cNvSpPr>
            <a:spLocks noGrp="1"/>
          </p:cNvSpPr>
          <p:nvPr>
            <p:ph type="body" idx="1"/>
          </p:nvPr>
        </p:nvSpPr>
        <p:spPr/>
        <p:txBody>
          <a:bodyPr/>
          <a:lstStyle/>
          <a:p>
            <a:pPr marL="0" indent="0">
              <a:buFontTx/>
              <a:buNone/>
            </a:pPr>
            <a:endParaRPr lang="en-GB" sz="1800" b="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813E790D-DD03-F577-0DDF-CC5E642686C1}"/>
              </a:ext>
            </a:extLst>
          </p:cNvPr>
          <p:cNvSpPr>
            <a:spLocks noGrp="1"/>
          </p:cNvSpPr>
          <p:nvPr>
            <p:ph type="sldNum" sz="quarter" idx="5"/>
          </p:nvPr>
        </p:nvSpPr>
        <p:spPr/>
        <p:txBody>
          <a:bodyPr/>
          <a:lstStyle/>
          <a:p>
            <a:fld id="{A3C3E0F5-AC1B-413A-A78B-9730E1DB353F}" type="slidenum">
              <a:rPr lang="en-GB" smtClean="0"/>
              <a:t>10</a:t>
            </a:fld>
            <a:endParaRPr lang="en-GB"/>
          </a:p>
        </p:txBody>
      </p:sp>
    </p:spTree>
    <p:extLst>
      <p:ext uri="{BB962C8B-B14F-4D97-AF65-F5344CB8AC3E}">
        <p14:creationId xmlns:p14="http://schemas.microsoft.com/office/powerpoint/2010/main" val="27692678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3C3E0F5-AC1B-413A-A78B-9730E1DB353F}" type="slidenum">
              <a:rPr lang="en-GB" smtClean="0"/>
              <a:t>11</a:t>
            </a:fld>
            <a:endParaRPr lang="en-GB"/>
          </a:p>
        </p:txBody>
      </p:sp>
    </p:spTree>
    <p:extLst>
      <p:ext uri="{BB962C8B-B14F-4D97-AF65-F5344CB8AC3E}">
        <p14:creationId xmlns:p14="http://schemas.microsoft.com/office/powerpoint/2010/main" val="11890676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C439D-AA5D-C5A8-3571-DCC69849BA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69AD53-F172-8A2C-8481-70AE888CB658}"/>
              </a:ext>
            </a:extLst>
          </p:cNvPr>
          <p:cNvSpPr>
            <a:spLocks noGrp="1" noRot="1" noChangeAspect="1"/>
          </p:cNvSpPr>
          <p:nvPr>
            <p:ph type="sldImg"/>
          </p:nvPr>
        </p:nvSpPr>
        <p:spPr>
          <a:xfrm>
            <a:off x="685800" y="1143000"/>
            <a:ext cx="5486400" cy="3086100"/>
          </a:xfrm>
        </p:spPr>
      </p:sp>
      <p:sp>
        <p:nvSpPr>
          <p:cNvPr id="3" name="Notes Placeholder 2">
            <a:extLst>
              <a:ext uri="{FF2B5EF4-FFF2-40B4-BE49-F238E27FC236}">
                <a16:creationId xmlns:a16="http://schemas.microsoft.com/office/drawing/2014/main" id="{6D469B77-5B11-401E-A14A-CCB96FFB16BD}"/>
              </a:ext>
            </a:extLst>
          </p:cNvPr>
          <p:cNvSpPr>
            <a:spLocks noGrp="1"/>
          </p:cNvSpPr>
          <p:nvPr>
            <p:ph type="body" idx="1"/>
          </p:nvPr>
        </p:nvSpPr>
        <p:spPr/>
        <p:txBody>
          <a:bodyPr/>
          <a:lstStyle/>
          <a:p>
            <a:pPr>
              <a:lnSpc>
                <a:spcPct val="107000"/>
              </a:lnSpc>
              <a:spcAft>
                <a:spcPts val="800"/>
              </a:spcAft>
            </a:pPr>
            <a:endParaRPr lang="en-GB" dirty="0"/>
          </a:p>
        </p:txBody>
      </p:sp>
      <p:sp>
        <p:nvSpPr>
          <p:cNvPr id="4" name="Slide Number Placeholder 3">
            <a:extLst>
              <a:ext uri="{FF2B5EF4-FFF2-40B4-BE49-F238E27FC236}">
                <a16:creationId xmlns:a16="http://schemas.microsoft.com/office/drawing/2014/main" id="{EDA5F677-2FA5-F0C9-C109-C4252007FEFC}"/>
              </a:ext>
            </a:extLst>
          </p:cNvPr>
          <p:cNvSpPr>
            <a:spLocks noGrp="1"/>
          </p:cNvSpPr>
          <p:nvPr>
            <p:ph type="sldNum" sz="quarter" idx="5"/>
          </p:nvPr>
        </p:nvSpPr>
        <p:spPr/>
        <p:txBody>
          <a:bodyPr/>
          <a:lstStyle/>
          <a:p>
            <a:fld id="{A3C3E0F5-AC1B-413A-A78B-9730E1DB353F}" type="slidenum">
              <a:rPr lang="en-GB" smtClean="0"/>
              <a:t>12</a:t>
            </a:fld>
            <a:endParaRPr lang="en-GB"/>
          </a:p>
        </p:txBody>
      </p:sp>
    </p:spTree>
    <p:extLst>
      <p:ext uri="{BB962C8B-B14F-4D97-AF65-F5344CB8AC3E}">
        <p14:creationId xmlns:p14="http://schemas.microsoft.com/office/powerpoint/2010/main" val="41109143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GB"/>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259514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669699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042257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GB"/>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8219505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0873939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GB"/>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smtClean="0"/>
              <a:t>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1139643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GB"/>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smtClean="0"/>
              <a:t>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7596800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42643091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smtClean="0"/>
              <a:t>12/2/2025</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smtClean="0"/>
              <a:pPr/>
              <a:t>‹#›</a:t>
            </a:fld>
            <a:endParaRPr lang="en-US"/>
          </a:p>
        </p:txBody>
      </p:sp>
    </p:spTree>
    <p:extLst>
      <p:ext uri="{BB962C8B-B14F-4D97-AF65-F5344CB8AC3E}">
        <p14:creationId xmlns:p14="http://schemas.microsoft.com/office/powerpoint/2010/main" val="7674219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hank you v2">
    <p:bg>
      <p:bgPr>
        <a:solidFill>
          <a:schemeClr val="bg1"/>
        </a:solidFill>
        <a:effectLst/>
      </p:bgPr>
    </p:bg>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1A2B6932-246C-2F4B-B897-29B44C1D882B}"/>
              </a:ext>
            </a:extLst>
          </p:cNvPr>
          <p:cNvSpPr>
            <a:spLocks noGrp="1"/>
          </p:cNvSpPr>
          <p:nvPr>
            <p:ph type="title" hasCustomPrompt="1"/>
          </p:nvPr>
        </p:nvSpPr>
        <p:spPr>
          <a:xfrm>
            <a:off x="499732" y="2968746"/>
            <a:ext cx="4860000" cy="920508"/>
          </a:xfrm>
          <a:prstGeom prst="rect">
            <a:avLst/>
          </a:prstGeom>
        </p:spPr>
        <p:txBody>
          <a:bodyPr vert="horz" wrap="square" lIns="0" tIns="0" rIns="0" bIns="0" rtlCol="0" anchor="ctr">
            <a:spAutoFit/>
          </a:bodyPr>
          <a:lstStyle>
            <a:lvl1pPr>
              <a:lnSpc>
                <a:spcPct val="80000"/>
              </a:lnSpc>
              <a:defRPr sz="7200" b="1" i="0">
                <a:solidFill>
                  <a:schemeClr val="tx1"/>
                </a:solidFill>
                <a:latin typeface="Aptos" panose="020B0004020202020204" pitchFamily="34" charset="0"/>
              </a:defRPr>
            </a:lvl1pPr>
          </a:lstStyle>
          <a:p>
            <a:r>
              <a:rPr lang="en-GB"/>
              <a:t>Thank you</a:t>
            </a:r>
          </a:p>
        </p:txBody>
      </p:sp>
      <p:sp>
        <p:nvSpPr>
          <p:cNvPr id="7" name="Picture Placeholder 11">
            <a:extLst>
              <a:ext uri="{FF2B5EF4-FFF2-40B4-BE49-F238E27FC236}">
                <a16:creationId xmlns:a16="http://schemas.microsoft.com/office/drawing/2014/main" id="{1CE9F832-37B0-8AE8-FEAB-E13F26BE46BF}"/>
              </a:ext>
            </a:extLst>
          </p:cNvPr>
          <p:cNvSpPr>
            <a:spLocks noGrp="1"/>
          </p:cNvSpPr>
          <p:nvPr>
            <p:ph type="pic" sz="quarter" idx="12" hasCustomPrompt="1"/>
          </p:nvPr>
        </p:nvSpPr>
        <p:spPr>
          <a:xfrm>
            <a:off x="5986021" y="-1"/>
            <a:ext cx="4549978" cy="5368546"/>
          </a:xfrm>
          <a:custGeom>
            <a:avLst/>
            <a:gdLst>
              <a:gd name="connsiteX0" fmla="*/ 0 w 3959504"/>
              <a:gd name="connsiteY0" fmla="*/ 0 h 6289040"/>
              <a:gd name="connsiteX1" fmla="*/ 3959504 w 3959504"/>
              <a:gd name="connsiteY1" fmla="*/ 0 h 6289040"/>
              <a:gd name="connsiteX2" fmla="*/ 3959504 w 3959504"/>
              <a:gd name="connsiteY2" fmla="*/ 6289040 h 6289040"/>
              <a:gd name="connsiteX3" fmla="*/ 0 w 3959504"/>
              <a:gd name="connsiteY3" fmla="*/ 6289040 h 6289040"/>
            </a:gdLst>
            <a:ahLst/>
            <a:cxnLst>
              <a:cxn ang="0">
                <a:pos x="connsiteX0" y="connsiteY0"/>
              </a:cxn>
              <a:cxn ang="0">
                <a:pos x="connsiteX1" y="connsiteY1"/>
              </a:cxn>
              <a:cxn ang="0">
                <a:pos x="connsiteX2" y="connsiteY2"/>
              </a:cxn>
              <a:cxn ang="0">
                <a:pos x="connsiteX3" y="connsiteY3"/>
              </a:cxn>
            </a:cxnLst>
            <a:rect l="l" t="t" r="r" b="b"/>
            <a:pathLst>
              <a:path w="3959504" h="6289040">
                <a:moveTo>
                  <a:pt x="0" y="0"/>
                </a:moveTo>
                <a:lnTo>
                  <a:pt x="3959504" y="0"/>
                </a:lnTo>
                <a:lnTo>
                  <a:pt x="3959504" y="6289040"/>
                </a:lnTo>
                <a:lnTo>
                  <a:pt x="0" y="6289040"/>
                </a:lnTo>
                <a:close/>
              </a:path>
            </a:pathLst>
          </a:custGeom>
        </p:spPr>
        <p:txBody>
          <a:bodyPr wrap="square" bIns="648000" anchor="ctr">
            <a:noAutofit/>
          </a:bodyPr>
          <a:lstStyle>
            <a:lvl1pPr algn="ctr">
              <a:defRPr sz="1200" b="0" i="0"/>
            </a:lvl1pPr>
          </a:lstStyle>
          <a:p>
            <a:r>
              <a:rPr lang="en-GB"/>
              <a:t>Click icon to insert image</a:t>
            </a:r>
          </a:p>
        </p:txBody>
      </p:sp>
      <p:pic>
        <p:nvPicPr>
          <p:cNvPr id="2" name="Graphic 1">
            <a:extLst>
              <a:ext uri="{FF2B5EF4-FFF2-40B4-BE49-F238E27FC236}">
                <a16:creationId xmlns:a16="http://schemas.microsoft.com/office/drawing/2014/main" id="{17B367A6-FAF4-214D-CA11-8B215D07A4A5}"/>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1044628" y="503550"/>
            <a:ext cx="642655" cy="936000"/>
          </a:xfrm>
          <a:prstGeom prst="rect">
            <a:avLst/>
          </a:prstGeom>
        </p:spPr>
      </p:pic>
      <p:pic>
        <p:nvPicPr>
          <p:cNvPr id="4" name="Graphic 3">
            <a:extLst>
              <a:ext uri="{FF2B5EF4-FFF2-40B4-BE49-F238E27FC236}">
                <a16:creationId xmlns:a16="http://schemas.microsoft.com/office/drawing/2014/main" id="{15B64E19-E5B3-A125-02DF-AA25578ADB83}"/>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502038" y="5813459"/>
            <a:ext cx="2047718" cy="540991"/>
          </a:xfrm>
          <a:prstGeom prst="rect">
            <a:avLst/>
          </a:prstGeom>
        </p:spPr>
      </p:pic>
    </p:spTree>
    <p:extLst>
      <p:ext uri="{BB962C8B-B14F-4D97-AF65-F5344CB8AC3E}">
        <p14:creationId xmlns:p14="http://schemas.microsoft.com/office/powerpoint/2010/main" val="21892915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ext only slide">
    <p:bg>
      <p:bgPr>
        <a:solidFill>
          <a:schemeClr val="bg1"/>
        </a:solidFill>
        <a:effectLst/>
      </p:bgPr>
    </p:bg>
    <p:spTree>
      <p:nvGrpSpPr>
        <p:cNvPr id="1" name=""/>
        <p:cNvGrpSpPr/>
        <p:nvPr/>
      </p:nvGrpSpPr>
      <p:grpSpPr>
        <a:xfrm>
          <a:off x="0" y="0"/>
          <a:ext cx="0" cy="0"/>
          <a:chOff x="0" y="0"/>
          <a:chExt cx="0" cy="0"/>
        </a:xfrm>
      </p:grpSpPr>
      <p:sp>
        <p:nvSpPr>
          <p:cNvPr id="8" name="Text Placeholder 12">
            <a:extLst>
              <a:ext uri="{FF2B5EF4-FFF2-40B4-BE49-F238E27FC236}">
                <a16:creationId xmlns:a16="http://schemas.microsoft.com/office/drawing/2014/main" id="{766BFCA1-3D8D-4284-C24E-E3DA1F699571}"/>
              </a:ext>
            </a:extLst>
          </p:cNvPr>
          <p:cNvSpPr>
            <a:spLocks noGrp="1"/>
          </p:cNvSpPr>
          <p:nvPr>
            <p:ph type="body" sz="quarter" idx="12" hasCustomPrompt="1"/>
          </p:nvPr>
        </p:nvSpPr>
        <p:spPr>
          <a:xfrm>
            <a:off x="499733" y="1077065"/>
            <a:ext cx="11192534" cy="564450"/>
          </a:xfrm>
          <a:prstGeom prst="rect">
            <a:avLst/>
          </a:prstGeom>
        </p:spPr>
        <p:txBody>
          <a:bodyPr wrap="square">
            <a:noAutofit/>
          </a:bodyPr>
          <a:lstStyle>
            <a:lvl1pPr>
              <a:lnSpc>
                <a:spcPct val="104000"/>
              </a:lnSpc>
              <a:defRPr sz="1800" b="0" i="0"/>
            </a:lvl1pPr>
          </a:lstStyle>
          <a:p>
            <a:pPr marL="0" marR="0" lvl="0" indent="0" algn="l" defTabSz="914400" rtl="0" eaLnBrk="1" fontAlgn="auto" latinLnBrk="0" hangingPunct="1">
              <a:lnSpc>
                <a:spcPct val="105000"/>
              </a:lnSpc>
              <a:spcBef>
                <a:spcPts val="0"/>
              </a:spcBef>
              <a:spcAft>
                <a:spcPts val="0"/>
              </a:spcAft>
              <a:buClrTx/>
              <a:buSzTx/>
              <a:buFont typeface="Arial" panose="020B0604020202020204" pitchFamily="34" charset="0"/>
              <a:buNone/>
              <a:tabLst/>
              <a:defRPr/>
            </a:pPr>
            <a:r>
              <a:rPr lang="en-GB"/>
              <a:t>Add subheading</a:t>
            </a:r>
          </a:p>
        </p:txBody>
      </p:sp>
      <p:sp>
        <p:nvSpPr>
          <p:cNvPr id="11" name="Title Placeholder 1">
            <a:extLst>
              <a:ext uri="{FF2B5EF4-FFF2-40B4-BE49-F238E27FC236}">
                <a16:creationId xmlns:a16="http://schemas.microsoft.com/office/drawing/2014/main" id="{310189C7-0533-C5A5-2053-64B64A4AE600}"/>
              </a:ext>
            </a:extLst>
          </p:cNvPr>
          <p:cNvSpPr>
            <a:spLocks noGrp="1"/>
          </p:cNvSpPr>
          <p:nvPr>
            <p:ph type="title" hasCustomPrompt="1"/>
          </p:nvPr>
        </p:nvSpPr>
        <p:spPr>
          <a:xfrm>
            <a:off x="499733" y="538538"/>
            <a:ext cx="11192534" cy="383567"/>
          </a:xfrm>
          <a:prstGeom prst="rect">
            <a:avLst/>
          </a:prstGeom>
        </p:spPr>
        <p:txBody>
          <a:bodyPr vert="horz" wrap="square" lIns="0" tIns="0" rIns="0" bIns="0" rtlCol="0" anchor="t">
            <a:spAutoFit/>
          </a:bodyPr>
          <a:lstStyle>
            <a:lvl1pPr>
              <a:defRPr b="1" i="0"/>
            </a:lvl1pPr>
          </a:lstStyle>
          <a:p>
            <a:r>
              <a:rPr lang="en-GB"/>
              <a:t>Click here to insert title</a:t>
            </a:r>
          </a:p>
        </p:txBody>
      </p:sp>
      <p:sp>
        <p:nvSpPr>
          <p:cNvPr id="14" name="Text Placeholder 2">
            <a:extLst>
              <a:ext uri="{FF2B5EF4-FFF2-40B4-BE49-F238E27FC236}">
                <a16:creationId xmlns:a16="http://schemas.microsoft.com/office/drawing/2014/main" id="{AFBC0A28-AEB8-D9B8-A0EC-71E62E27106D}"/>
              </a:ext>
            </a:extLst>
          </p:cNvPr>
          <p:cNvSpPr>
            <a:spLocks noGrp="1"/>
          </p:cNvSpPr>
          <p:nvPr>
            <p:ph idx="1"/>
          </p:nvPr>
        </p:nvSpPr>
        <p:spPr>
          <a:xfrm>
            <a:off x="499733" y="1888476"/>
            <a:ext cx="11192534" cy="3567600"/>
          </a:xfrm>
          <a:prstGeom prst="rect">
            <a:avLst/>
          </a:prstGeom>
        </p:spPr>
        <p:txBody>
          <a:bodyPr vert="horz" lIns="0" tIns="0" rIns="0" bIns="0" rtlCol="0">
            <a:noAutofit/>
          </a:bodyPr>
          <a:lstStyle>
            <a:lvl1pPr>
              <a:defRPr sz="1600" b="0" i="0"/>
            </a:lvl1pPr>
          </a:lstStyle>
          <a:p>
            <a:pPr lvl="0"/>
            <a:endParaRPr lang="en-GB"/>
          </a:p>
        </p:txBody>
      </p:sp>
      <p:sp>
        <p:nvSpPr>
          <p:cNvPr id="5" name="Footer Placeholder 4">
            <a:extLst>
              <a:ext uri="{FF2B5EF4-FFF2-40B4-BE49-F238E27FC236}">
                <a16:creationId xmlns:a16="http://schemas.microsoft.com/office/drawing/2014/main" id="{DC57794E-F310-4D49-6A04-DB1BE6A40DA3}"/>
              </a:ext>
            </a:extLst>
          </p:cNvPr>
          <p:cNvSpPr>
            <a:spLocks noGrp="1"/>
          </p:cNvSpPr>
          <p:nvPr>
            <p:ph type="ftr" sz="quarter" idx="3"/>
          </p:nvPr>
        </p:nvSpPr>
        <p:spPr>
          <a:xfrm>
            <a:off x="1039733" y="5994450"/>
            <a:ext cx="10652534" cy="360000"/>
          </a:xfrm>
          <a:prstGeom prst="rect">
            <a:avLst/>
          </a:prstGeom>
        </p:spPr>
        <p:txBody>
          <a:bodyPr vert="horz" wrap="square" lIns="0" tIns="0" rIns="0" bIns="0" rtlCol="0" anchor="b">
            <a:noAutofit/>
          </a:bodyPr>
          <a:lstStyle>
            <a:lvl1pPr algn="l">
              <a:lnSpc>
                <a:spcPct val="100000"/>
              </a:lnSpc>
              <a:spcBef>
                <a:spcPts val="0"/>
              </a:spcBef>
              <a:spcAft>
                <a:spcPts val="800"/>
              </a:spcAft>
              <a:defRPr sz="1100" b="0" i="0">
                <a:solidFill>
                  <a:schemeClr val="tx1"/>
                </a:solidFill>
                <a:latin typeface="Aptos" panose="020B0004020202020204" pitchFamily="34" charset="0"/>
                <a:cs typeface="Calibri" panose="020F0502020204030204" pitchFamily="34" charset="0"/>
              </a:defRPr>
            </a:lvl1pPr>
          </a:lstStyle>
          <a:p>
            <a:endParaRPr lang="en-GB"/>
          </a:p>
        </p:txBody>
      </p:sp>
      <p:sp>
        <p:nvSpPr>
          <p:cNvPr id="6" name="Slide Number Placeholder 5">
            <a:extLst>
              <a:ext uri="{FF2B5EF4-FFF2-40B4-BE49-F238E27FC236}">
                <a16:creationId xmlns:a16="http://schemas.microsoft.com/office/drawing/2014/main" id="{8B6B6C7A-ABDE-E96E-4925-133771EC2993}"/>
              </a:ext>
            </a:extLst>
          </p:cNvPr>
          <p:cNvSpPr>
            <a:spLocks noGrp="1"/>
          </p:cNvSpPr>
          <p:nvPr>
            <p:ph type="sldNum" sz="quarter" idx="4"/>
          </p:nvPr>
        </p:nvSpPr>
        <p:spPr>
          <a:xfrm>
            <a:off x="499733" y="5994450"/>
            <a:ext cx="360000" cy="360000"/>
          </a:xfrm>
          <a:prstGeom prst="rect">
            <a:avLst/>
          </a:prstGeom>
        </p:spPr>
        <p:txBody>
          <a:bodyPr vert="horz" wrap="square" lIns="0" tIns="0" rIns="0" bIns="0" rtlCol="0" anchor="b">
            <a:noAutofit/>
          </a:bodyPr>
          <a:lstStyle>
            <a:lvl1pPr algn="l">
              <a:lnSpc>
                <a:spcPct val="100000"/>
              </a:lnSpc>
              <a:spcBef>
                <a:spcPts val="0"/>
              </a:spcBef>
              <a:spcAft>
                <a:spcPts val="800"/>
              </a:spcAft>
              <a:defRPr sz="1200" b="1" i="0">
                <a:solidFill>
                  <a:schemeClr val="tx1"/>
                </a:solidFill>
                <a:latin typeface="Aptos" panose="020B0004020202020204" pitchFamily="34" charset="0"/>
                <a:cs typeface="Calibri" panose="020F0502020204030204" pitchFamily="34" charset="0"/>
              </a:defRPr>
            </a:lvl1pPr>
          </a:lstStyle>
          <a:p>
            <a:fld id="{E8F1A65C-595C-4736-BF40-F7D31E789466}" type="slidenum">
              <a:rPr lang="en-GB" smtClean="0"/>
              <a:pPr/>
              <a:t>‹#›</a:t>
            </a:fld>
            <a:endParaRPr lang="en-GB"/>
          </a:p>
        </p:txBody>
      </p:sp>
    </p:spTree>
    <p:extLst>
      <p:ext uri="{BB962C8B-B14F-4D97-AF65-F5344CB8AC3E}">
        <p14:creationId xmlns:p14="http://schemas.microsoft.com/office/powerpoint/2010/main" val="3025347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974219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GB"/>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651663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928368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GB"/>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12/2/2025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1660587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2126803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smtClean="0"/>
              <a:t>12/2/2025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792140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GB"/>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4101056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a:p>
        </p:txBody>
      </p:sp>
    </p:spTree>
    <p:extLst>
      <p:ext uri="{BB962C8B-B14F-4D97-AF65-F5344CB8AC3E}">
        <p14:creationId xmlns:p14="http://schemas.microsoft.com/office/powerpoint/2010/main" val="3096025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21">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smtClean="0"/>
              <a:t>12/2/2025</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smtClean="0"/>
              <a:pPr/>
              <a:t>‹#›</a:t>
            </a:fld>
            <a:endParaRPr lang="en-US"/>
          </a:p>
        </p:txBody>
      </p:sp>
    </p:spTree>
    <p:extLst>
      <p:ext uri="{BB962C8B-B14F-4D97-AF65-F5344CB8AC3E}">
        <p14:creationId xmlns:p14="http://schemas.microsoft.com/office/powerpoint/2010/main" val="1857082819"/>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 id="2147483705" r:id="rId18"/>
    <p:sldLayoutId id="2147483706" r:id="rId19"/>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21C43-1AE3-9378-DC31-1736335021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42563A-2030-7F78-3C6F-19D2176C1E1F}"/>
              </a:ext>
            </a:extLst>
          </p:cNvPr>
          <p:cNvSpPr>
            <a:spLocks noGrp="1"/>
          </p:cNvSpPr>
          <p:nvPr>
            <p:ph type="title"/>
          </p:nvPr>
        </p:nvSpPr>
        <p:spPr>
          <a:xfrm>
            <a:off x="650392" y="2071966"/>
            <a:ext cx="9752632" cy="2151615"/>
          </a:xfrm>
        </p:spPr>
        <p:txBody>
          <a:bodyPr/>
          <a:lstStyle/>
          <a:p>
            <a:pPr algn="ctr"/>
            <a:br>
              <a:rPr lang="en-GB" sz="2500" b="0" dirty="0"/>
            </a:br>
            <a:r>
              <a:rPr lang="en-GB" sz="2500" b="0" dirty="0"/>
              <a:t> </a:t>
            </a:r>
            <a:r>
              <a:rPr lang="en-GB" sz="2500" i="1" dirty="0"/>
              <a:t>UNCITRAL Colloquium on Possible Updates to the Guide to Enactment and Interpretation of the UNCITRAL Model Law on Cross-Border Insolvency</a:t>
            </a:r>
            <a:r>
              <a:rPr lang="en-GB" sz="2500" dirty="0"/>
              <a:t>, Vienna, 11-12 December 2025</a:t>
            </a:r>
            <a:br>
              <a:rPr lang="en-GB" b="0" dirty="0"/>
            </a:br>
            <a:r>
              <a:rPr lang="en-GB" b="0" dirty="0"/>
              <a:t> </a:t>
            </a:r>
            <a:r>
              <a:rPr lang="en-GB" sz="2500" dirty="0">
                <a:solidFill>
                  <a:schemeClr val="bg2"/>
                </a:solidFill>
              </a:rPr>
              <a:t>Scope of Application &amp; Definition of a Foreign Proceeding </a:t>
            </a:r>
            <a:endParaRPr lang="en-GB" sz="2500" dirty="0">
              <a:solidFill>
                <a:schemeClr val="bg2"/>
              </a:solidFill>
              <a:ea typeface="Aptos" panose="020B0004020202020204" pitchFamily="34" charset="0"/>
            </a:endParaRPr>
          </a:p>
        </p:txBody>
      </p:sp>
      <p:sp>
        <p:nvSpPr>
          <p:cNvPr id="3" name="TextBox 2">
            <a:extLst>
              <a:ext uri="{FF2B5EF4-FFF2-40B4-BE49-F238E27FC236}">
                <a16:creationId xmlns:a16="http://schemas.microsoft.com/office/drawing/2014/main" id="{9BC162F9-3323-874F-EFBE-15DE33692F21}"/>
              </a:ext>
            </a:extLst>
          </p:cNvPr>
          <p:cNvSpPr txBox="1"/>
          <p:nvPr/>
        </p:nvSpPr>
        <p:spPr>
          <a:xfrm>
            <a:off x="332509" y="5205845"/>
            <a:ext cx="2691246" cy="369332"/>
          </a:xfrm>
          <a:prstGeom prst="rect">
            <a:avLst/>
          </a:prstGeom>
          <a:noFill/>
        </p:spPr>
        <p:txBody>
          <a:bodyPr wrap="square" rtlCol="0">
            <a:spAutoFit/>
          </a:bodyPr>
          <a:lstStyle/>
          <a:p>
            <a:r>
              <a:rPr lang="en-GB" dirty="0"/>
              <a:t>Professor Irit Mevorach</a:t>
            </a:r>
          </a:p>
        </p:txBody>
      </p:sp>
    </p:spTree>
    <p:extLst>
      <p:ext uri="{BB962C8B-B14F-4D97-AF65-F5344CB8AC3E}">
        <p14:creationId xmlns:p14="http://schemas.microsoft.com/office/powerpoint/2010/main" val="1435115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3000">
              <a:schemeClr val="tx1">
                <a:lumMod val="85000"/>
              </a:schemeClr>
            </a:gs>
            <a:gs pos="0">
              <a:srgbClr val="0070C0"/>
            </a:gs>
            <a:gs pos="1000">
              <a:schemeClr val="accent4"/>
            </a:gs>
            <a:gs pos="0">
              <a:schemeClr val="accent4"/>
            </a:gs>
          </a:gsLst>
          <a:lin ang="2520000" scaled="0"/>
        </a:gradFill>
        <a:effectLst/>
      </p:bgPr>
    </p:bg>
    <p:spTree>
      <p:nvGrpSpPr>
        <p:cNvPr id="1" name="">
          <a:extLst>
            <a:ext uri="{FF2B5EF4-FFF2-40B4-BE49-F238E27FC236}">
              <a16:creationId xmlns:a16="http://schemas.microsoft.com/office/drawing/2014/main" id="{4E9A311B-5677-E05D-1763-8B391754F2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A1F126-9F08-DBAE-F203-BF70ACAF40E5}"/>
              </a:ext>
            </a:extLst>
          </p:cNvPr>
          <p:cNvSpPr>
            <a:spLocks noGrp="1"/>
          </p:cNvSpPr>
          <p:nvPr>
            <p:ph type="title"/>
          </p:nvPr>
        </p:nvSpPr>
        <p:spPr>
          <a:xfrm>
            <a:off x="1021976" y="637471"/>
            <a:ext cx="9460005" cy="1342518"/>
          </a:xfrm>
        </p:spPr>
        <p:txBody>
          <a:bodyPr>
            <a:normAutofit/>
          </a:bodyPr>
          <a:lstStyle/>
          <a:p>
            <a:r>
              <a:rPr lang="en-GB" sz="3200" dirty="0"/>
              <a:t>Explaining foreign proceeding - GEI</a:t>
            </a:r>
            <a:endParaRPr lang="en-US" sz="3200" i="1" dirty="0"/>
          </a:p>
        </p:txBody>
      </p:sp>
      <p:sp>
        <p:nvSpPr>
          <p:cNvPr id="5" name="TextBox 4">
            <a:extLst>
              <a:ext uri="{FF2B5EF4-FFF2-40B4-BE49-F238E27FC236}">
                <a16:creationId xmlns:a16="http://schemas.microsoft.com/office/drawing/2014/main" id="{B8765DC3-F575-8CB2-53A7-92156862220F}"/>
              </a:ext>
            </a:extLst>
          </p:cNvPr>
          <p:cNvSpPr txBox="1"/>
          <p:nvPr/>
        </p:nvSpPr>
        <p:spPr>
          <a:xfrm>
            <a:off x="9193017" y="721366"/>
            <a:ext cx="1584960" cy="369332"/>
          </a:xfrm>
          <a:prstGeom prst="rect">
            <a:avLst/>
          </a:prstGeom>
          <a:noFill/>
        </p:spPr>
        <p:txBody>
          <a:bodyPr wrap="square" rtlCol="0">
            <a:spAutoFit/>
          </a:bodyPr>
          <a:lstStyle/>
          <a:p>
            <a:endParaRPr lang="en-US"/>
          </a:p>
        </p:txBody>
      </p:sp>
      <p:sp>
        <p:nvSpPr>
          <p:cNvPr id="4" name="TextBox 3">
            <a:extLst>
              <a:ext uri="{FF2B5EF4-FFF2-40B4-BE49-F238E27FC236}">
                <a16:creationId xmlns:a16="http://schemas.microsoft.com/office/drawing/2014/main" id="{3EBCC463-A6E4-F576-52DF-5C8D8A920FA8}"/>
              </a:ext>
            </a:extLst>
          </p:cNvPr>
          <p:cNvSpPr txBox="1"/>
          <p:nvPr/>
        </p:nvSpPr>
        <p:spPr>
          <a:xfrm>
            <a:off x="10684462" y="911013"/>
            <a:ext cx="1484671" cy="707886"/>
          </a:xfrm>
          <a:prstGeom prst="rect">
            <a:avLst/>
          </a:prstGeom>
          <a:noFill/>
        </p:spPr>
        <p:txBody>
          <a:bodyPr wrap="square" rtlCol="0">
            <a:spAutoFit/>
          </a:bodyPr>
          <a:lstStyle/>
          <a:p>
            <a:pPr algn="ctr"/>
            <a:r>
              <a:rPr lang="en-GB" sz="2000" dirty="0">
                <a:latin typeface="Calibri" panose="020F0502020204030204" pitchFamily="34" charset="0"/>
                <a:ea typeface="Calibri" panose="020F0502020204030204" pitchFamily="34" charset="0"/>
                <a:cs typeface="Times New Roman" panose="02020603050405020304" pitchFamily="18" charset="0"/>
              </a:rPr>
              <a:t>Foreign proceedings</a:t>
            </a:r>
            <a:endParaRPr lang="en-GB" sz="2000" b="1" dirty="0">
              <a:latin typeface="Helvetica-Bold"/>
            </a:endParaRPr>
          </a:p>
        </p:txBody>
      </p:sp>
      <p:sp>
        <p:nvSpPr>
          <p:cNvPr id="10" name="TextBox 9">
            <a:extLst>
              <a:ext uri="{FF2B5EF4-FFF2-40B4-BE49-F238E27FC236}">
                <a16:creationId xmlns:a16="http://schemas.microsoft.com/office/drawing/2014/main" id="{1B1EE7BA-FDE5-3CFC-1490-42C425C213D5}"/>
              </a:ext>
            </a:extLst>
          </p:cNvPr>
          <p:cNvSpPr txBox="1"/>
          <p:nvPr/>
        </p:nvSpPr>
        <p:spPr>
          <a:xfrm>
            <a:off x="0" y="2154490"/>
            <a:ext cx="10777977" cy="3954929"/>
          </a:xfrm>
          <a:prstGeom prst="rect">
            <a:avLst/>
          </a:prstGeom>
          <a:noFill/>
        </p:spPr>
        <p:txBody>
          <a:bodyPr wrap="square">
            <a:spAutoFit/>
          </a:bodyPr>
          <a:lstStyle/>
          <a:p>
            <a:pPr marL="800100" lvl="2" indent="-342900">
              <a:spcAft>
                <a:spcPts val="1200"/>
              </a:spcAft>
              <a:buFont typeface="Wingdings" panose="05000000000000000000" pitchFamily="2" charset="2"/>
              <a:buChar char="Ø"/>
            </a:pPr>
            <a:r>
              <a:rPr lang="en-GB" sz="1700" b="1" u="sng" dirty="0">
                <a:solidFill>
                  <a:schemeClr val="bg1"/>
                </a:solidFill>
              </a:rPr>
              <a:t>Collective</a:t>
            </a:r>
            <a:r>
              <a:rPr lang="en-GB" sz="1700" b="1" dirty="0">
                <a:solidFill>
                  <a:schemeClr val="bg1"/>
                </a:solidFill>
              </a:rPr>
              <a:t>: </a:t>
            </a:r>
            <a:r>
              <a:rPr lang="en-GB" sz="1700" dirty="0">
                <a:solidFill>
                  <a:schemeClr val="bg1"/>
                </a:solidFill>
              </a:rPr>
              <a:t>GEI rules out </a:t>
            </a:r>
            <a:r>
              <a:rPr lang="en-GB" sz="1700" b="1" i="1" dirty="0">
                <a:solidFill>
                  <a:schemeClr val="bg1"/>
                </a:solidFill>
              </a:rPr>
              <a:t>de facto collection </a:t>
            </a:r>
            <a:r>
              <a:rPr lang="en-GB" sz="1700" dirty="0">
                <a:solidFill>
                  <a:schemeClr val="bg1"/>
                </a:solidFill>
              </a:rPr>
              <a:t>proceedings such as a receivership instigated by a secured creditor (para 69) but “A proceeding should not be considered to fail the test of </a:t>
            </a:r>
            <a:r>
              <a:rPr lang="en-GB" sz="1700" dirty="0" err="1">
                <a:solidFill>
                  <a:schemeClr val="bg1"/>
                </a:solidFill>
              </a:rPr>
              <a:t>collectivity</a:t>
            </a:r>
            <a:r>
              <a:rPr lang="en-GB" sz="1700" dirty="0">
                <a:solidFill>
                  <a:schemeClr val="bg1"/>
                </a:solidFill>
              </a:rPr>
              <a:t> purely because a class of creditors’ rights is unaffected by it.” (para 70).</a:t>
            </a:r>
          </a:p>
          <a:p>
            <a:pPr marL="800100" lvl="2" indent="-342900">
              <a:spcAft>
                <a:spcPts val="1200"/>
              </a:spcAft>
              <a:buFont typeface="Wingdings" panose="05000000000000000000" pitchFamily="2" charset="2"/>
              <a:buChar char="Ø"/>
            </a:pPr>
            <a:r>
              <a:rPr lang="en-GB" sz="1700" b="1" u="sng" dirty="0">
                <a:solidFill>
                  <a:schemeClr val="bg1"/>
                </a:solidFill>
              </a:rPr>
              <a:t>Law relating to insolvency</a:t>
            </a:r>
            <a:r>
              <a:rPr lang="en-GB" sz="1700" b="1" dirty="0">
                <a:solidFill>
                  <a:schemeClr val="bg1"/>
                </a:solidFill>
              </a:rPr>
              <a:t>: </a:t>
            </a:r>
            <a:r>
              <a:rPr lang="en-GB" sz="1700" dirty="0">
                <a:solidFill>
                  <a:schemeClr val="bg1"/>
                </a:solidFill>
              </a:rPr>
              <a:t>namely laws which deal with or address insolvency or severe financial distress (GEI para 73); “a simple proceeding for a solvent legal entity that does not seek to restructure the financial affairs… is likely not one pursuant to a law relating to insolvency or severe financial distress” (Ibid) </a:t>
            </a:r>
          </a:p>
          <a:p>
            <a:pPr marL="800100" lvl="2" indent="-342900">
              <a:spcAft>
                <a:spcPts val="1200"/>
              </a:spcAft>
              <a:buFont typeface="Wingdings" panose="05000000000000000000" pitchFamily="2" charset="2"/>
              <a:buChar char="Ø"/>
            </a:pPr>
            <a:r>
              <a:rPr lang="en-GB" sz="1700" b="1" u="sng" dirty="0">
                <a:solidFill>
                  <a:schemeClr val="bg1"/>
                </a:solidFill>
              </a:rPr>
              <a:t>Control or supervision of a foreign court</a:t>
            </a:r>
            <a:r>
              <a:rPr lang="en-GB" sz="1700" b="1" dirty="0">
                <a:solidFill>
                  <a:schemeClr val="bg1"/>
                </a:solidFill>
              </a:rPr>
              <a:t>: “</a:t>
            </a:r>
            <a:r>
              <a:rPr lang="en-GB" sz="1700" dirty="0">
                <a:solidFill>
                  <a:schemeClr val="bg1"/>
                </a:solidFill>
              </a:rPr>
              <a:t>may be potential rather than actual” (GEI para 74). “expedited proceedings should not be excluded” (para 75); includes proceedings where debtor in control, albeit under court supervision (para 71).</a:t>
            </a:r>
          </a:p>
          <a:p>
            <a:pPr marL="800100" lvl="2" indent="-342900">
              <a:spcAft>
                <a:spcPts val="1200"/>
              </a:spcAft>
              <a:buFont typeface="Wingdings" panose="05000000000000000000" pitchFamily="2" charset="2"/>
              <a:buChar char="Ø"/>
            </a:pPr>
            <a:r>
              <a:rPr lang="en-GB" sz="1700" b="1" u="sng" dirty="0">
                <a:solidFill>
                  <a:schemeClr val="bg1"/>
                </a:solidFill>
              </a:rPr>
              <a:t>For the purpose of liquidation or reorganization</a:t>
            </a:r>
            <a:r>
              <a:rPr lang="en-GB" sz="1700" b="1" dirty="0">
                <a:solidFill>
                  <a:schemeClr val="bg1"/>
                </a:solidFill>
              </a:rPr>
              <a:t>: </a:t>
            </a:r>
            <a:r>
              <a:rPr lang="en-GB" sz="1700" dirty="0">
                <a:solidFill>
                  <a:schemeClr val="bg1"/>
                </a:solidFill>
              </a:rPr>
              <a:t>procedures undertaken between the debtor and some of its creditors on a </a:t>
            </a:r>
            <a:r>
              <a:rPr lang="en-GB" sz="1700" b="1" i="1" dirty="0">
                <a:solidFill>
                  <a:schemeClr val="bg1"/>
                </a:solidFill>
              </a:rPr>
              <a:t>purely contractual basis </a:t>
            </a:r>
            <a:r>
              <a:rPr lang="en-GB" sz="1700" dirty="0">
                <a:solidFill>
                  <a:schemeClr val="bg1"/>
                </a:solidFill>
              </a:rPr>
              <a:t>concerning some debt which do not lead to the commencement of an insolvency proceeding are potentially not eligible (para 78).</a:t>
            </a:r>
          </a:p>
        </p:txBody>
      </p:sp>
    </p:spTree>
    <p:extLst>
      <p:ext uri="{BB962C8B-B14F-4D97-AF65-F5344CB8AC3E}">
        <p14:creationId xmlns:p14="http://schemas.microsoft.com/office/powerpoint/2010/main" val="1874645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BDE2C-DE62-9358-C85E-D7671979D83B}"/>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E782D02D-0C77-61D2-25A1-96895FEFBB7C}"/>
              </a:ext>
            </a:extLst>
          </p:cNvPr>
          <p:cNvSpPr txBox="1"/>
          <p:nvPr/>
        </p:nvSpPr>
        <p:spPr>
          <a:xfrm>
            <a:off x="3194462" y="2861956"/>
            <a:ext cx="4750130" cy="707886"/>
          </a:xfrm>
          <a:prstGeom prst="rect">
            <a:avLst/>
          </a:prstGeom>
          <a:noFill/>
        </p:spPr>
        <p:txBody>
          <a:bodyPr wrap="square" rtlCol="0">
            <a:spAutoFit/>
          </a:bodyPr>
          <a:lstStyle/>
          <a:p>
            <a:pPr algn="ctr"/>
            <a:r>
              <a:rPr lang="en-GB" sz="4000" dirty="0">
                <a:latin typeface="Aptos" panose="020B0004020202020204" pitchFamily="34" charset="0"/>
              </a:rPr>
              <a:t>Restructuring </a:t>
            </a:r>
          </a:p>
        </p:txBody>
      </p:sp>
    </p:spTree>
    <p:extLst>
      <p:ext uri="{BB962C8B-B14F-4D97-AF65-F5344CB8AC3E}">
        <p14:creationId xmlns:p14="http://schemas.microsoft.com/office/powerpoint/2010/main" val="1109242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3000">
              <a:schemeClr val="tx1">
                <a:lumMod val="85000"/>
              </a:schemeClr>
            </a:gs>
            <a:gs pos="0">
              <a:srgbClr val="0070C0"/>
            </a:gs>
            <a:gs pos="1000">
              <a:schemeClr val="accent4"/>
            </a:gs>
            <a:gs pos="0">
              <a:schemeClr val="accent4"/>
            </a:gs>
          </a:gsLst>
          <a:lin ang="2520000" scaled="0"/>
        </a:gradFill>
        <a:effectLst/>
      </p:bgPr>
    </p:bg>
    <p:spTree>
      <p:nvGrpSpPr>
        <p:cNvPr id="1" name="">
          <a:extLst>
            <a:ext uri="{FF2B5EF4-FFF2-40B4-BE49-F238E27FC236}">
              <a16:creationId xmlns:a16="http://schemas.microsoft.com/office/drawing/2014/main" id="{39719DAB-3716-A66F-3145-40C7811AD9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C926A4-C896-1012-AD95-ED23EBA96AB7}"/>
              </a:ext>
            </a:extLst>
          </p:cNvPr>
          <p:cNvSpPr>
            <a:spLocks noGrp="1"/>
          </p:cNvSpPr>
          <p:nvPr>
            <p:ph type="title"/>
          </p:nvPr>
        </p:nvSpPr>
        <p:spPr>
          <a:xfrm>
            <a:off x="330694" y="753228"/>
            <a:ext cx="9613861" cy="1080938"/>
          </a:xfrm>
        </p:spPr>
        <p:txBody>
          <a:bodyPr>
            <a:normAutofit/>
          </a:bodyPr>
          <a:lstStyle/>
          <a:p>
            <a:r>
              <a:rPr lang="en-GB" sz="3200" dirty="0"/>
              <a:t>Is restructuring/preventive proceedings in scope?</a:t>
            </a:r>
            <a:endParaRPr lang="en-US" sz="3200" dirty="0"/>
          </a:p>
        </p:txBody>
      </p:sp>
      <p:sp>
        <p:nvSpPr>
          <p:cNvPr id="3" name="Content Placeholder 2">
            <a:extLst>
              <a:ext uri="{FF2B5EF4-FFF2-40B4-BE49-F238E27FC236}">
                <a16:creationId xmlns:a16="http://schemas.microsoft.com/office/drawing/2014/main" id="{86D877A2-1BEB-4219-E3CF-F7EBD9E2C1F3}"/>
              </a:ext>
            </a:extLst>
          </p:cNvPr>
          <p:cNvSpPr>
            <a:spLocks noGrp="1"/>
          </p:cNvSpPr>
          <p:nvPr>
            <p:ph idx="1"/>
          </p:nvPr>
        </p:nvSpPr>
        <p:spPr>
          <a:xfrm>
            <a:off x="2057401" y="2336873"/>
            <a:ext cx="7796561" cy="3599316"/>
          </a:xfrm>
        </p:spPr>
        <p:txBody>
          <a:bodyPr>
            <a:normAutofit/>
          </a:bodyPr>
          <a:lstStyle/>
          <a:p>
            <a:pPr marL="0" indent="0">
              <a:buNone/>
            </a:pPr>
            <a:endParaRPr lang="en-US" sz="2000">
              <a:solidFill>
                <a:schemeClr val="bg1"/>
              </a:solidFill>
            </a:endParaRPr>
          </a:p>
          <a:p>
            <a:endParaRPr lang="en-US"/>
          </a:p>
          <a:p>
            <a:endParaRPr lang="en-US"/>
          </a:p>
        </p:txBody>
      </p:sp>
      <p:sp>
        <p:nvSpPr>
          <p:cNvPr id="7" name="TextBox 6">
            <a:extLst>
              <a:ext uri="{FF2B5EF4-FFF2-40B4-BE49-F238E27FC236}">
                <a16:creationId xmlns:a16="http://schemas.microsoft.com/office/drawing/2014/main" id="{FD6F6C4C-821F-F044-ED14-C083A0422D26}"/>
              </a:ext>
            </a:extLst>
          </p:cNvPr>
          <p:cNvSpPr txBox="1"/>
          <p:nvPr/>
        </p:nvSpPr>
        <p:spPr>
          <a:xfrm>
            <a:off x="174812" y="2182355"/>
            <a:ext cx="10434173" cy="5016758"/>
          </a:xfrm>
          <a:prstGeom prst="rect">
            <a:avLst/>
          </a:prstGeom>
          <a:noFill/>
        </p:spPr>
        <p:txBody>
          <a:bodyPr wrap="square">
            <a:spAutoFit/>
          </a:bodyPr>
          <a:lstStyle/>
          <a:p>
            <a:pPr marL="0" lvl="1">
              <a:spcAft>
                <a:spcPts val="1200"/>
              </a:spcAft>
            </a:pPr>
            <a:r>
              <a:rPr lang="en-GB" sz="2000" b="1" dirty="0">
                <a:solidFill>
                  <a:schemeClr val="bg2"/>
                </a:solidFill>
              </a:rPr>
              <a:t>Should</a:t>
            </a:r>
            <a:r>
              <a:rPr lang="en-GB" sz="2000" b="1" dirty="0">
                <a:solidFill>
                  <a:schemeClr val="bg1"/>
                </a:solidFill>
              </a:rPr>
              <a:t> restructuring be included in Scope?</a:t>
            </a:r>
          </a:p>
          <a:p>
            <a:r>
              <a:rPr lang="en-GB" dirty="0">
                <a:solidFill>
                  <a:schemeClr val="bg1"/>
                </a:solidFill>
              </a:rPr>
              <a:t>✔ </a:t>
            </a:r>
            <a:r>
              <a:rPr lang="en-GB" b="1" dirty="0">
                <a:solidFill>
                  <a:schemeClr val="bg1"/>
                </a:solidFill>
              </a:rPr>
              <a:t>Yes</a:t>
            </a:r>
            <a:r>
              <a:rPr lang="en-GB" dirty="0">
                <a:solidFill>
                  <a:schemeClr val="bg1"/>
                </a:solidFill>
              </a:rPr>
              <a:t>, because:</a:t>
            </a:r>
          </a:p>
          <a:p>
            <a:endParaRPr lang="en-GB" dirty="0"/>
          </a:p>
          <a:p>
            <a:pPr marL="800100" lvl="2" indent="-342900">
              <a:spcAft>
                <a:spcPts val="1200"/>
              </a:spcAft>
              <a:buFont typeface="Wingdings" panose="05000000000000000000" pitchFamily="2" charset="2"/>
              <a:buChar char="Ø"/>
            </a:pPr>
            <a:r>
              <a:rPr lang="en-GB" sz="2000" dirty="0">
                <a:solidFill>
                  <a:schemeClr val="bg1"/>
                </a:solidFill>
              </a:rPr>
              <a:t>Indistinct boundaries between liquidation-reorganisation-restructuring.</a:t>
            </a:r>
          </a:p>
          <a:p>
            <a:pPr marL="800100" lvl="2" indent="-342900">
              <a:spcAft>
                <a:spcPts val="1200"/>
              </a:spcAft>
              <a:buFont typeface="Wingdings" panose="05000000000000000000" pitchFamily="2" charset="2"/>
              <a:buChar char="Ø"/>
            </a:pPr>
            <a:r>
              <a:rPr lang="en-GB" sz="2000" dirty="0">
                <a:solidFill>
                  <a:schemeClr val="bg1"/>
                </a:solidFill>
              </a:rPr>
              <a:t>Restructuring proliferation as a rescue tool for distressed debtors.</a:t>
            </a:r>
          </a:p>
          <a:p>
            <a:pPr marL="800100" lvl="2" indent="-342900">
              <a:spcAft>
                <a:spcPts val="1200"/>
              </a:spcAft>
              <a:buFont typeface="Wingdings" panose="05000000000000000000" pitchFamily="2" charset="2"/>
              <a:buChar char="Ø"/>
            </a:pPr>
            <a:r>
              <a:rPr lang="en-GB" sz="2000" dirty="0">
                <a:solidFill>
                  <a:schemeClr val="bg1"/>
                </a:solidFill>
              </a:rPr>
              <a:t>Requires cross-border cooperation/centralisation per modified universalism.</a:t>
            </a:r>
          </a:p>
          <a:p>
            <a:pPr marL="800100" lvl="2" indent="-342900">
              <a:spcAft>
                <a:spcPts val="1200"/>
              </a:spcAft>
              <a:buFont typeface="Wingdings" panose="05000000000000000000" pitchFamily="2" charset="2"/>
              <a:buChar char="Ø"/>
            </a:pPr>
            <a:r>
              <a:rPr lang="en-GB" sz="2000" dirty="0">
                <a:solidFill>
                  <a:schemeClr val="bg1"/>
                </a:solidFill>
              </a:rPr>
              <a:t>Should benefit from the cross-border framework and its safeguards.</a:t>
            </a:r>
          </a:p>
          <a:p>
            <a:pPr marL="800100" lvl="2" indent="-342900">
              <a:spcAft>
                <a:spcPts val="1200"/>
              </a:spcAft>
              <a:buFont typeface="Wingdings" panose="05000000000000000000" pitchFamily="2" charset="2"/>
              <a:buChar char="Ø"/>
            </a:pPr>
            <a:r>
              <a:rPr lang="en-GB" sz="2000" dirty="0">
                <a:solidFill>
                  <a:schemeClr val="bg1"/>
                </a:solidFill>
              </a:rPr>
              <a:t>Conditions/safeguards may apply differently across proceedings.</a:t>
            </a:r>
          </a:p>
          <a:p>
            <a:pPr marL="457200" lvl="2">
              <a:spcAft>
                <a:spcPts val="1200"/>
              </a:spcAft>
            </a:pPr>
            <a:r>
              <a:rPr lang="en-GB" sz="2000" dirty="0">
                <a:solidFill>
                  <a:schemeClr val="bg1">
                    <a:lumMod val="65000"/>
                    <a:lumOff val="35000"/>
                  </a:schemeClr>
                </a:solidFill>
              </a:rPr>
              <a:t>“… </a:t>
            </a:r>
            <a:r>
              <a:rPr lang="en-GB" dirty="0">
                <a:solidFill>
                  <a:schemeClr val="bg1">
                    <a:lumMod val="65000"/>
                    <a:lumOff val="35000"/>
                  </a:schemeClr>
                </a:solidFill>
              </a:rPr>
              <a:t>these proceedings are initiated in the zone of insolvency, their effectiveness depends on a statutory mandate and not purely on private ordering, they interact and intersect with formal proceedings and can benefit from the unique system developed by cross-border insolvency law.” (Mevorach and Walters, 2020. See also Mokal, 2022)</a:t>
            </a:r>
          </a:p>
          <a:p>
            <a:pPr marL="0" lvl="1">
              <a:spcAft>
                <a:spcPts val="1200"/>
              </a:spcAft>
            </a:pPr>
            <a:endParaRPr lang="en-GB" sz="2000" b="1" dirty="0">
              <a:solidFill>
                <a:schemeClr val="bg1"/>
              </a:solidFill>
            </a:endParaRPr>
          </a:p>
        </p:txBody>
      </p:sp>
      <p:sp>
        <p:nvSpPr>
          <p:cNvPr id="25" name="TextBox 24">
            <a:extLst>
              <a:ext uri="{FF2B5EF4-FFF2-40B4-BE49-F238E27FC236}">
                <a16:creationId xmlns:a16="http://schemas.microsoft.com/office/drawing/2014/main" id="{ABAC20C9-333E-A059-A2A2-CD9B303E3974}"/>
              </a:ext>
            </a:extLst>
          </p:cNvPr>
          <p:cNvSpPr txBox="1"/>
          <p:nvPr/>
        </p:nvSpPr>
        <p:spPr>
          <a:xfrm>
            <a:off x="10608985" y="1035424"/>
            <a:ext cx="1583015" cy="369332"/>
          </a:xfrm>
          <a:prstGeom prst="rect">
            <a:avLst/>
          </a:prstGeom>
          <a:noFill/>
        </p:spPr>
        <p:txBody>
          <a:bodyPr wrap="square" rtlCol="0">
            <a:spAutoFit/>
          </a:bodyPr>
          <a:lstStyle/>
          <a:p>
            <a:r>
              <a:rPr lang="en-GB" dirty="0"/>
              <a:t>Restructuring </a:t>
            </a:r>
          </a:p>
        </p:txBody>
      </p:sp>
    </p:spTree>
    <p:extLst>
      <p:ext uri="{BB962C8B-B14F-4D97-AF65-F5344CB8AC3E}">
        <p14:creationId xmlns:p14="http://schemas.microsoft.com/office/powerpoint/2010/main" val="3933491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3000">
              <a:schemeClr val="tx1">
                <a:lumMod val="85000"/>
              </a:schemeClr>
            </a:gs>
            <a:gs pos="0">
              <a:srgbClr val="0070C0"/>
            </a:gs>
            <a:gs pos="1000">
              <a:schemeClr val="accent4"/>
            </a:gs>
            <a:gs pos="0">
              <a:schemeClr val="accent4"/>
            </a:gs>
          </a:gsLst>
          <a:lin ang="2520000" scaled="0"/>
        </a:gradFill>
        <a:effectLst/>
      </p:bgPr>
    </p:bg>
    <p:spTree>
      <p:nvGrpSpPr>
        <p:cNvPr id="1" name="">
          <a:extLst>
            <a:ext uri="{FF2B5EF4-FFF2-40B4-BE49-F238E27FC236}">
              <a16:creationId xmlns:a16="http://schemas.microsoft.com/office/drawing/2014/main" id="{EAFDC022-B2FD-8C40-F293-DDFCB2193B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46952C-2867-E48C-20D7-1DA60A492741}"/>
              </a:ext>
            </a:extLst>
          </p:cNvPr>
          <p:cNvSpPr>
            <a:spLocks noGrp="1"/>
          </p:cNvSpPr>
          <p:nvPr>
            <p:ph type="title"/>
          </p:nvPr>
        </p:nvSpPr>
        <p:spPr>
          <a:xfrm>
            <a:off x="250012" y="753228"/>
            <a:ext cx="9613861" cy="1080938"/>
          </a:xfrm>
        </p:spPr>
        <p:txBody>
          <a:bodyPr>
            <a:normAutofit/>
          </a:bodyPr>
          <a:lstStyle/>
          <a:p>
            <a:r>
              <a:rPr lang="en-GB" sz="3200" dirty="0"/>
              <a:t>Is restructuring/preventive proceedings in scope? </a:t>
            </a:r>
            <a:r>
              <a:rPr lang="en-GB" sz="2200" dirty="0"/>
              <a:t>(cont.)</a:t>
            </a:r>
            <a:endParaRPr lang="en-US" sz="2200" dirty="0"/>
          </a:p>
        </p:txBody>
      </p:sp>
      <p:sp>
        <p:nvSpPr>
          <p:cNvPr id="3" name="Content Placeholder 2">
            <a:extLst>
              <a:ext uri="{FF2B5EF4-FFF2-40B4-BE49-F238E27FC236}">
                <a16:creationId xmlns:a16="http://schemas.microsoft.com/office/drawing/2014/main" id="{B3FEAB84-BDDB-6BA7-9BA2-6ACD43ECEE06}"/>
              </a:ext>
            </a:extLst>
          </p:cNvPr>
          <p:cNvSpPr>
            <a:spLocks noGrp="1"/>
          </p:cNvSpPr>
          <p:nvPr>
            <p:ph idx="1"/>
          </p:nvPr>
        </p:nvSpPr>
        <p:spPr>
          <a:xfrm>
            <a:off x="2057401" y="2336873"/>
            <a:ext cx="7796561" cy="3599316"/>
          </a:xfrm>
        </p:spPr>
        <p:txBody>
          <a:bodyPr>
            <a:normAutofit/>
          </a:bodyPr>
          <a:lstStyle/>
          <a:p>
            <a:pPr marL="0" indent="0">
              <a:buNone/>
            </a:pPr>
            <a:endParaRPr lang="en-US" sz="2000">
              <a:solidFill>
                <a:schemeClr val="bg1"/>
              </a:solidFill>
            </a:endParaRPr>
          </a:p>
          <a:p>
            <a:endParaRPr lang="en-US"/>
          </a:p>
          <a:p>
            <a:endParaRPr lang="en-US"/>
          </a:p>
        </p:txBody>
      </p:sp>
      <p:sp>
        <p:nvSpPr>
          <p:cNvPr id="7" name="TextBox 6">
            <a:extLst>
              <a:ext uri="{FF2B5EF4-FFF2-40B4-BE49-F238E27FC236}">
                <a16:creationId xmlns:a16="http://schemas.microsoft.com/office/drawing/2014/main" id="{DC024293-4C7C-6606-A402-6E512B068D20}"/>
              </a:ext>
            </a:extLst>
          </p:cNvPr>
          <p:cNvSpPr txBox="1"/>
          <p:nvPr/>
        </p:nvSpPr>
        <p:spPr>
          <a:xfrm>
            <a:off x="174812" y="2054604"/>
            <a:ext cx="10434173" cy="4078039"/>
          </a:xfrm>
          <a:prstGeom prst="rect">
            <a:avLst/>
          </a:prstGeom>
          <a:noFill/>
        </p:spPr>
        <p:txBody>
          <a:bodyPr wrap="square">
            <a:spAutoFit/>
          </a:bodyPr>
          <a:lstStyle/>
          <a:p>
            <a:pPr marL="0" lvl="1">
              <a:spcAft>
                <a:spcPts val="1200"/>
              </a:spcAft>
            </a:pPr>
            <a:r>
              <a:rPr lang="en-GB" sz="1900" b="1" dirty="0">
                <a:solidFill>
                  <a:schemeClr val="bg1"/>
                </a:solidFill>
              </a:rPr>
              <a:t>Current scope: are restructuring proceedings included?</a:t>
            </a:r>
          </a:p>
          <a:p>
            <a:pPr marL="0" lvl="1">
              <a:spcAft>
                <a:spcPts val="1200"/>
              </a:spcAft>
            </a:pPr>
            <a:r>
              <a:rPr lang="en-GB" sz="2000" dirty="0">
                <a:solidFill>
                  <a:schemeClr val="bg1"/>
                </a:solidFill>
              </a:rPr>
              <a:t>✔ </a:t>
            </a:r>
            <a:r>
              <a:rPr lang="en-GB" sz="2000" b="1" dirty="0">
                <a:solidFill>
                  <a:schemeClr val="bg1"/>
                </a:solidFill>
              </a:rPr>
              <a:t>Yes</a:t>
            </a:r>
            <a:r>
              <a:rPr lang="en-GB" sz="2000" dirty="0">
                <a:solidFill>
                  <a:schemeClr val="bg1"/>
                </a:solidFill>
              </a:rPr>
              <a:t>, </a:t>
            </a:r>
            <a:r>
              <a:rPr lang="en-GB" sz="1900" dirty="0">
                <a:solidFill>
                  <a:schemeClr val="bg1"/>
                </a:solidFill>
              </a:rPr>
              <a:t>per inclusive reading of MLCBI and GEI (para 65)</a:t>
            </a:r>
          </a:p>
          <a:p>
            <a:pPr marL="800100" lvl="2" indent="-342900">
              <a:spcAft>
                <a:spcPts val="1200"/>
              </a:spcAft>
              <a:buFont typeface="Wingdings" panose="05000000000000000000" pitchFamily="2" charset="2"/>
              <a:buChar char="Ø"/>
            </a:pPr>
            <a:r>
              <a:rPr lang="en-GB" sz="1900" dirty="0">
                <a:solidFill>
                  <a:schemeClr val="bg1"/>
                </a:solidFill>
              </a:rPr>
              <a:t>Case law trend (examples): </a:t>
            </a:r>
          </a:p>
          <a:p>
            <a:pPr marL="1257300" lvl="3" indent="-342900">
              <a:spcAft>
                <a:spcPts val="1200"/>
              </a:spcAft>
              <a:buFont typeface="Wingdings" panose="05000000000000000000" pitchFamily="2" charset="2"/>
              <a:buChar char="Ø"/>
            </a:pPr>
            <a:r>
              <a:rPr lang="en-GB" sz="1900" i="1" dirty="0">
                <a:solidFill>
                  <a:srgbClr val="0070C0"/>
                </a:solidFill>
              </a:rPr>
              <a:t>Re Cell C Proprietary Ltd (US 2017) </a:t>
            </a:r>
            <a:r>
              <a:rPr lang="en-GB" sz="1900" dirty="0">
                <a:solidFill>
                  <a:schemeClr val="bg1"/>
                </a:solidFill>
              </a:rPr>
              <a:t>– South African restructuring plan recognised. </a:t>
            </a:r>
          </a:p>
          <a:p>
            <a:pPr marL="1257300" lvl="3" indent="-342900">
              <a:spcAft>
                <a:spcPts val="1200"/>
              </a:spcAft>
              <a:buFont typeface="Wingdings" panose="05000000000000000000" pitchFamily="2" charset="2"/>
              <a:buChar char="Ø"/>
            </a:pPr>
            <a:r>
              <a:rPr lang="en-GB" sz="1900" i="1" dirty="0">
                <a:solidFill>
                  <a:srgbClr val="0070C0"/>
                </a:solidFill>
              </a:rPr>
              <a:t>In re Avanti Communications Group (US 2018</a:t>
            </a:r>
            <a:r>
              <a:rPr lang="en-GB" sz="1900" dirty="0">
                <a:solidFill>
                  <a:srgbClr val="0070C0"/>
                </a:solidFill>
              </a:rPr>
              <a:t>) </a:t>
            </a:r>
            <a:r>
              <a:rPr lang="en-GB" sz="1900" dirty="0">
                <a:solidFill>
                  <a:schemeClr val="bg1"/>
                </a:solidFill>
              </a:rPr>
              <a:t>– UK scheme recognised. </a:t>
            </a:r>
            <a:endParaRPr lang="en-GB" sz="1900" dirty="0">
              <a:solidFill>
                <a:schemeClr val="accent6"/>
              </a:solidFill>
            </a:endParaRPr>
          </a:p>
          <a:p>
            <a:pPr marL="1257300" lvl="3" indent="-342900">
              <a:spcAft>
                <a:spcPts val="1200"/>
              </a:spcAft>
              <a:buFont typeface="Wingdings" panose="05000000000000000000" pitchFamily="2" charset="2"/>
              <a:buChar char="Ø"/>
            </a:pPr>
            <a:r>
              <a:rPr lang="en-GB" sz="1900" i="1" dirty="0">
                <a:solidFill>
                  <a:srgbClr val="0070C0"/>
                </a:solidFill>
              </a:rPr>
              <a:t>Syncreon Group BV (Canada 2019) </a:t>
            </a:r>
            <a:r>
              <a:rPr lang="en-GB" sz="1900" dirty="0">
                <a:solidFill>
                  <a:schemeClr val="bg1"/>
                </a:solidFill>
              </a:rPr>
              <a:t>– UK scheme recognised.</a:t>
            </a:r>
            <a:endParaRPr lang="en-GB" sz="1900" i="1" dirty="0">
              <a:solidFill>
                <a:schemeClr val="accent6"/>
              </a:solidFill>
            </a:endParaRPr>
          </a:p>
          <a:p>
            <a:pPr marL="914400" lvl="3">
              <a:spcAft>
                <a:spcPts val="1200"/>
              </a:spcAft>
            </a:pPr>
            <a:r>
              <a:rPr lang="en-GB" sz="1700" dirty="0">
                <a:solidFill>
                  <a:schemeClr val="bg1"/>
                </a:solidFill>
              </a:rPr>
              <a:t>Contrast</a:t>
            </a:r>
            <a:r>
              <a:rPr lang="en-GB" sz="1900" dirty="0">
                <a:solidFill>
                  <a:schemeClr val="bg1"/>
                </a:solidFill>
              </a:rPr>
              <a:t>: </a:t>
            </a:r>
            <a:r>
              <a:rPr lang="en-GB" sz="1600" i="1" dirty="0">
                <a:solidFill>
                  <a:srgbClr val="0070C0"/>
                </a:solidFill>
              </a:rPr>
              <a:t>Aggregate (Germany 2025) </a:t>
            </a:r>
            <a:r>
              <a:rPr lang="en-GB" sz="1900" dirty="0">
                <a:solidFill>
                  <a:schemeClr val="bg1"/>
                </a:solidFill>
              </a:rPr>
              <a:t>– </a:t>
            </a:r>
            <a:r>
              <a:rPr lang="en-GB" sz="1700" dirty="0">
                <a:solidFill>
                  <a:schemeClr val="bg1"/>
                </a:solidFill>
              </a:rPr>
              <a:t>Frankfurt court refused recognition of English Restructuring Plan as insolvency proceeding.</a:t>
            </a:r>
          </a:p>
          <a:p>
            <a:pPr marL="800100" lvl="2" indent="-342900">
              <a:spcAft>
                <a:spcPts val="1200"/>
              </a:spcAft>
              <a:buFont typeface="Wingdings" panose="05000000000000000000" pitchFamily="2" charset="2"/>
              <a:buChar char="Ø"/>
            </a:pPr>
            <a:r>
              <a:rPr lang="en-GB" sz="1700" dirty="0">
                <a:solidFill>
                  <a:schemeClr val="bg1"/>
                </a:solidFill>
              </a:rPr>
              <a:t>Note US and Singapore enactments explicitly refer to “a law relating to insolvency or adjustment of debt.”</a:t>
            </a:r>
          </a:p>
        </p:txBody>
      </p:sp>
      <p:sp>
        <p:nvSpPr>
          <p:cNvPr id="25" name="TextBox 24">
            <a:extLst>
              <a:ext uri="{FF2B5EF4-FFF2-40B4-BE49-F238E27FC236}">
                <a16:creationId xmlns:a16="http://schemas.microsoft.com/office/drawing/2014/main" id="{97430399-0A2B-8775-174F-64FAD70D60D2}"/>
              </a:ext>
            </a:extLst>
          </p:cNvPr>
          <p:cNvSpPr txBox="1"/>
          <p:nvPr/>
        </p:nvSpPr>
        <p:spPr>
          <a:xfrm>
            <a:off x="10608985" y="1035424"/>
            <a:ext cx="1583015" cy="369332"/>
          </a:xfrm>
          <a:prstGeom prst="rect">
            <a:avLst/>
          </a:prstGeom>
          <a:noFill/>
        </p:spPr>
        <p:txBody>
          <a:bodyPr wrap="square" rtlCol="0">
            <a:spAutoFit/>
          </a:bodyPr>
          <a:lstStyle/>
          <a:p>
            <a:r>
              <a:rPr lang="en-GB" dirty="0"/>
              <a:t>Restructuring </a:t>
            </a:r>
          </a:p>
        </p:txBody>
      </p:sp>
    </p:spTree>
    <p:extLst>
      <p:ext uri="{BB962C8B-B14F-4D97-AF65-F5344CB8AC3E}">
        <p14:creationId xmlns:p14="http://schemas.microsoft.com/office/powerpoint/2010/main" val="1167271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3000">
              <a:schemeClr val="tx1">
                <a:lumMod val="85000"/>
              </a:schemeClr>
            </a:gs>
            <a:gs pos="0">
              <a:srgbClr val="0070C0"/>
            </a:gs>
            <a:gs pos="1000">
              <a:schemeClr val="accent4"/>
            </a:gs>
            <a:gs pos="0">
              <a:schemeClr val="accent4"/>
            </a:gs>
          </a:gsLst>
          <a:lin ang="2520000" scaled="0"/>
        </a:gradFill>
        <a:effectLst/>
      </p:bgPr>
    </p:bg>
    <p:spTree>
      <p:nvGrpSpPr>
        <p:cNvPr id="1" name="">
          <a:extLst>
            <a:ext uri="{FF2B5EF4-FFF2-40B4-BE49-F238E27FC236}">
              <a16:creationId xmlns:a16="http://schemas.microsoft.com/office/drawing/2014/main" id="{16DEE395-2F4B-7167-5741-E9D5307FAD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DBB530-9550-4A15-BF50-7C9209E9C5F5}"/>
              </a:ext>
            </a:extLst>
          </p:cNvPr>
          <p:cNvSpPr>
            <a:spLocks noGrp="1"/>
          </p:cNvSpPr>
          <p:nvPr>
            <p:ph type="title"/>
          </p:nvPr>
        </p:nvSpPr>
        <p:spPr>
          <a:xfrm>
            <a:off x="250012" y="753228"/>
            <a:ext cx="9613861" cy="1080938"/>
          </a:xfrm>
        </p:spPr>
        <p:txBody>
          <a:bodyPr>
            <a:normAutofit/>
          </a:bodyPr>
          <a:lstStyle/>
          <a:p>
            <a:r>
              <a:rPr lang="en-GB" sz="3200" dirty="0"/>
              <a:t>Is restructuring/preventive proceedings in scope? </a:t>
            </a:r>
            <a:r>
              <a:rPr lang="en-GB" sz="2200" dirty="0"/>
              <a:t>(cont.)</a:t>
            </a:r>
            <a:endParaRPr lang="en-US" sz="2200" dirty="0"/>
          </a:p>
        </p:txBody>
      </p:sp>
      <p:sp>
        <p:nvSpPr>
          <p:cNvPr id="3" name="Content Placeholder 2">
            <a:extLst>
              <a:ext uri="{FF2B5EF4-FFF2-40B4-BE49-F238E27FC236}">
                <a16:creationId xmlns:a16="http://schemas.microsoft.com/office/drawing/2014/main" id="{934F5A4B-B992-31E5-F462-7D22E154E1BB}"/>
              </a:ext>
            </a:extLst>
          </p:cNvPr>
          <p:cNvSpPr>
            <a:spLocks noGrp="1"/>
          </p:cNvSpPr>
          <p:nvPr>
            <p:ph idx="1"/>
          </p:nvPr>
        </p:nvSpPr>
        <p:spPr>
          <a:xfrm>
            <a:off x="2057401" y="2336873"/>
            <a:ext cx="7796561" cy="3599316"/>
          </a:xfrm>
        </p:spPr>
        <p:txBody>
          <a:bodyPr>
            <a:normAutofit/>
          </a:bodyPr>
          <a:lstStyle/>
          <a:p>
            <a:pPr marL="0" indent="0">
              <a:buNone/>
            </a:pPr>
            <a:endParaRPr lang="en-US" sz="2000" dirty="0">
              <a:solidFill>
                <a:schemeClr val="bg1"/>
              </a:solidFill>
            </a:endParaRPr>
          </a:p>
          <a:p>
            <a:endParaRPr lang="en-US" dirty="0"/>
          </a:p>
          <a:p>
            <a:endParaRPr lang="en-US" dirty="0"/>
          </a:p>
        </p:txBody>
      </p:sp>
      <p:sp>
        <p:nvSpPr>
          <p:cNvPr id="7" name="TextBox 6">
            <a:extLst>
              <a:ext uri="{FF2B5EF4-FFF2-40B4-BE49-F238E27FC236}">
                <a16:creationId xmlns:a16="http://schemas.microsoft.com/office/drawing/2014/main" id="{4A86B199-D863-7E55-3ACC-357ABA24F199}"/>
              </a:ext>
            </a:extLst>
          </p:cNvPr>
          <p:cNvSpPr txBox="1"/>
          <p:nvPr/>
        </p:nvSpPr>
        <p:spPr>
          <a:xfrm>
            <a:off x="174812" y="2236142"/>
            <a:ext cx="10434173" cy="3154710"/>
          </a:xfrm>
          <a:prstGeom prst="rect">
            <a:avLst/>
          </a:prstGeom>
          <a:noFill/>
        </p:spPr>
        <p:txBody>
          <a:bodyPr wrap="square">
            <a:spAutoFit/>
          </a:bodyPr>
          <a:lstStyle/>
          <a:p>
            <a:r>
              <a:rPr lang="en-GB" sz="2000" b="1" dirty="0">
                <a:solidFill>
                  <a:schemeClr val="accent6">
                    <a:lumMod val="50000"/>
                  </a:schemeClr>
                </a:solidFill>
              </a:rPr>
              <a:t>	Restructuring inclusion: ambiguity in current wording</a:t>
            </a:r>
            <a:r>
              <a:rPr lang="en-GB" sz="2000" dirty="0">
                <a:solidFill>
                  <a:schemeClr val="accent6">
                    <a:lumMod val="50000"/>
                  </a:schemeClr>
                </a:solidFill>
              </a:rPr>
              <a:t>: </a:t>
            </a:r>
          </a:p>
          <a:p>
            <a:pPr marL="800100" lvl="2" indent="-342900">
              <a:spcAft>
                <a:spcPts val="1200"/>
              </a:spcAft>
              <a:buFont typeface="Wingdings" panose="05000000000000000000" pitchFamily="2" charset="2"/>
              <a:buChar char="Ø"/>
            </a:pPr>
            <a:endParaRPr lang="en-GB" sz="1900" dirty="0">
              <a:solidFill>
                <a:schemeClr val="bg1"/>
              </a:solidFill>
            </a:endParaRPr>
          </a:p>
          <a:p>
            <a:pPr marL="800100" lvl="2" indent="-342900">
              <a:spcAft>
                <a:spcPts val="1200"/>
              </a:spcAft>
              <a:buFont typeface="Wingdings" panose="05000000000000000000" pitchFamily="2" charset="2"/>
              <a:buChar char="Ø"/>
            </a:pPr>
            <a:r>
              <a:rPr lang="en-GB" sz="1900" dirty="0">
                <a:solidFill>
                  <a:schemeClr val="bg1"/>
                </a:solidFill>
              </a:rPr>
              <a:t>Reference is mainly to ‘liquidation‘’ and ‘reorganization’</a:t>
            </a:r>
          </a:p>
          <a:p>
            <a:pPr marL="800100" lvl="2" indent="-342900">
              <a:spcAft>
                <a:spcPts val="1200"/>
              </a:spcAft>
              <a:buFont typeface="Wingdings" panose="05000000000000000000" pitchFamily="2" charset="2"/>
              <a:buChar char="Ø"/>
            </a:pPr>
            <a:r>
              <a:rPr lang="en-GB" sz="1900" dirty="0">
                <a:solidFill>
                  <a:schemeClr val="bg1"/>
                </a:solidFill>
              </a:rPr>
              <a:t>‘Insolvency or </a:t>
            </a:r>
            <a:r>
              <a:rPr lang="en-GB" sz="1900" i="1" dirty="0">
                <a:solidFill>
                  <a:schemeClr val="bg1"/>
                </a:solidFill>
              </a:rPr>
              <a:t>severe </a:t>
            </a:r>
            <a:r>
              <a:rPr lang="en-GB" sz="1900" dirty="0">
                <a:solidFill>
                  <a:schemeClr val="bg1"/>
                </a:solidFill>
              </a:rPr>
              <a:t>financial distress’ → threshold unclear</a:t>
            </a:r>
          </a:p>
          <a:p>
            <a:pPr marL="457200" lvl="2">
              <a:spcAft>
                <a:spcPts val="1200"/>
              </a:spcAft>
            </a:pPr>
            <a:r>
              <a:rPr lang="en-GB" dirty="0">
                <a:solidFill>
                  <a:schemeClr val="bg1">
                    <a:lumMod val="65000"/>
                    <a:lumOff val="35000"/>
                  </a:schemeClr>
                </a:solidFill>
              </a:rPr>
              <a:t>“… it is often difficult to tell where along the solvency/insolvency spectrum a particular debtor is located at a given time” – Mokal (2022; see also Mevorach &amp; Walters (2020)</a:t>
            </a:r>
          </a:p>
          <a:p>
            <a:pPr marL="457200" lvl="2">
              <a:spcAft>
                <a:spcPts val="1200"/>
              </a:spcAft>
            </a:pPr>
            <a:endParaRPr lang="en-GB" dirty="0">
              <a:solidFill>
                <a:schemeClr val="accent6"/>
              </a:solidFill>
            </a:endParaRPr>
          </a:p>
          <a:p>
            <a:pPr marL="457200" lvl="2">
              <a:spcAft>
                <a:spcPts val="1200"/>
              </a:spcAft>
            </a:pPr>
            <a:endParaRPr lang="en-GB" dirty="0">
              <a:solidFill>
                <a:schemeClr val="accent6"/>
              </a:solidFill>
            </a:endParaRPr>
          </a:p>
        </p:txBody>
      </p:sp>
      <p:sp>
        <p:nvSpPr>
          <p:cNvPr id="25" name="TextBox 24">
            <a:extLst>
              <a:ext uri="{FF2B5EF4-FFF2-40B4-BE49-F238E27FC236}">
                <a16:creationId xmlns:a16="http://schemas.microsoft.com/office/drawing/2014/main" id="{016CD50A-FB63-7420-908C-5713E694AFD8}"/>
              </a:ext>
            </a:extLst>
          </p:cNvPr>
          <p:cNvSpPr txBox="1"/>
          <p:nvPr/>
        </p:nvSpPr>
        <p:spPr>
          <a:xfrm>
            <a:off x="10608985" y="1035424"/>
            <a:ext cx="1583015" cy="369332"/>
          </a:xfrm>
          <a:prstGeom prst="rect">
            <a:avLst/>
          </a:prstGeom>
          <a:noFill/>
        </p:spPr>
        <p:txBody>
          <a:bodyPr wrap="square" rtlCol="0">
            <a:spAutoFit/>
          </a:bodyPr>
          <a:lstStyle/>
          <a:p>
            <a:r>
              <a:rPr lang="en-GB" dirty="0"/>
              <a:t>Restructuring </a:t>
            </a:r>
          </a:p>
        </p:txBody>
      </p:sp>
    </p:spTree>
    <p:extLst>
      <p:ext uri="{BB962C8B-B14F-4D97-AF65-F5344CB8AC3E}">
        <p14:creationId xmlns:p14="http://schemas.microsoft.com/office/powerpoint/2010/main" val="32864123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3000">
              <a:schemeClr val="tx1">
                <a:lumMod val="85000"/>
              </a:schemeClr>
            </a:gs>
            <a:gs pos="0">
              <a:srgbClr val="0070C0"/>
            </a:gs>
            <a:gs pos="1000">
              <a:schemeClr val="accent4"/>
            </a:gs>
            <a:gs pos="0">
              <a:schemeClr val="accent4"/>
            </a:gs>
          </a:gsLst>
          <a:lin ang="2520000" scaled="0"/>
        </a:gradFill>
        <a:effectLst/>
      </p:bgPr>
    </p:bg>
    <p:spTree>
      <p:nvGrpSpPr>
        <p:cNvPr id="1" name="">
          <a:extLst>
            <a:ext uri="{FF2B5EF4-FFF2-40B4-BE49-F238E27FC236}">
              <a16:creationId xmlns:a16="http://schemas.microsoft.com/office/drawing/2014/main" id="{4B578F65-C66B-2FCD-654D-87597186E3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C6062A-7CAF-1ACA-71C6-F048D0C87378}"/>
              </a:ext>
            </a:extLst>
          </p:cNvPr>
          <p:cNvSpPr>
            <a:spLocks noGrp="1"/>
          </p:cNvSpPr>
          <p:nvPr>
            <p:ph type="title"/>
          </p:nvPr>
        </p:nvSpPr>
        <p:spPr>
          <a:xfrm>
            <a:off x="290353" y="753228"/>
            <a:ext cx="9613861" cy="1080938"/>
          </a:xfrm>
        </p:spPr>
        <p:txBody>
          <a:bodyPr>
            <a:normAutofit/>
          </a:bodyPr>
          <a:lstStyle/>
          <a:p>
            <a:r>
              <a:rPr lang="en-GB" sz="3200" dirty="0"/>
              <a:t>Is restructuring/preventive proceedings in scope?</a:t>
            </a:r>
            <a:r>
              <a:rPr lang="en-GB" sz="2200" dirty="0"/>
              <a:t> (cont.)</a:t>
            </a:r>
            <a:endParaRPr lang="en-US" sz="2200" dirty="0"/>
          </a:p>
        </p:txBody>
      </p:sp>
      <p:sp>
        <p:nvSpPr>
          <p:cNvPr id="3" name="Content Placeholder 2">
            <a:extLst>
              <a:ext uri="{FF2B5EF4-FFF2-40B4-BE49-F238E27FC236}">
                <a16:creationId xmlns:a16="http://schemas.microsoft.com/office/drawing/2014/main" id="{B1CD030F-F09D-6040-17F5-EEC35DC8FAE4}"/>
              </a:ext>
            </a:extLst>
          </p:cNvPr>
          <p:cNvSpPr>
            <a:spLocks noGrp="1"/>
          </p:cNvSpPr>
          <p:nvPr>
            <p:ph idx="1"/>
          </p:nvPr>
        </p:nvSpPr>
        <p:spPr>
          <a:xfrm>
            <a:off x="2057401" y="2336873"/>
            <a:ext cx="7796561" cy="3599316"/>
          </a:xfrm>
        </p:spPr>
        <p:txBody>
          <a:bodyPr>
            <a:normAutofit/>
          </a:bodyPr>
          <a:lstStyle/>
          <a:p>
            <a:pPr marL="0" indent="0">
              <a:buNone/>
            </a:pPr>
            <a:endParaRPr lang="en-US" sz="2000">
              <a:solidFill>
                <a:schemeClr val="bg1"/>
              </a:solidFill>
            </a:endParaRPr>
          </a:p>
          <a:p>
            <a:endParaRPr lang="en-US"/>
          </a:p>
          <a:p>
            <a:endParaRPr lang="en-US"/>
          </a:p>
        </p:txBody>
      </p:sp>
      <p:sp>
        <p:nvSpPr>
          <p:cNvPr id="7" name="TextBox 6">
            <a:extLst>
              <a:ext uri="{FF2B5EF4-FFF2-40B4-BE49-F238E27FC236}">
                <a16:creationId xmlns:a16="http://schemas.microsoft.com/office/drawing/2014/main" id="{043EC6D0-74C7-F500-9C85-8DD2C1887262}"/>
              </a:ext>
            </a:extLst>
          </p:cNvPr>
          <p:cNvSpPr txBox="1"/>
          <p:nvPr/>
        </p:nvSpPr>
        <p:spPr>
          <a:xfrm>
            <a:off x="0" y="2027707"/>
            <a:ext cx="12192000" cy="4924425"/>
          </a:xfrm>
          <a:prstGeom prst="rect">
            <a:avLst/>
          </a:prstGeom>
          <a:noFill/>
        </p:spPr>
        <p:txBody>
          <a:bodyPr wrap="square">
            <a:spAutoFit/>
          </a:bodyPr>
          <a:lstStyle/>
          <a:p>
            <a:pPr marL="800100" lvl="2" indent="-342900">
              <a:spcAft>
                <a:spcPts val="1200"/>
              </a:spcAft>
              <a:buFont typeface="Wingdings" panose="05000000000000000000" pitchFamily="2" charset="2"/>
              <a:buChar char="Ø"/>
            </a:pPr>
            <a:r>
              <a:rPr lang="en-GB" sz="2000" b="1" dirty="0">
                <a:solidFill>
                  <a:schemeClr val="bg1"/>
                </a:solidFill>
              </a:rPr>
              <a:t>Contrast</a:t>
            </a:r>
            <a:r>
              <a:rPr lang="en-GB" sz="2000" dirty="0">
                <a:solidFill>
                  <a:schemeClr val="bg1"/>
                </a:solidFill>
              </a:rPr>
              <a:t>, for example </a:t>
            </a:r>
          </a:p>
          <a:p>
            <a:pPr marL="1257300" lvl="3" indent="-342900">
              <a:spcAft>
                <a:spcPts val="1200"/>
              </a:spcAft>
              <a:buFont typeface="Wingdings" panose="05000000000000000000" pitchFamily="2" charset="2"/>
              <a:buChar char="Ø"/>
            </a:pPr>
            <a:r>
              <a:rPr lang="en-GB" sz="2000" dirty="0">
                <a:solidFill>
                  <a:srgbClr val="0070C0"/>
                </a:solidFill>
              </a:rPr>
              <a:t>UK CIGA 2020 Restructuring Plan </a:t>
            </a:r>
            <a:r>
              <a:rPr lang="en-GB" sz="2000" dirty="0">
                <a:solidFill>
                  <a:schemeClr val="bg1"/>
                </a:solidFill>
              </a:rPr>
              <a:t>regarded within UK insolvency framework and available to:</a:t>
            </a:r>
          </a:p>
          <a:p>
            <a:pPr marL="1714500" lvl="4" indent="-342900">
              <a:spcAft>
                <a:spcPts val="1200"/>
              </a:spcAft>
              <a:buFont typeface="Wingdings" panose="05000000000000000000" pitchFamily="2" charset="2"/>
              <a:buChar char="Ø"/>
            </a:pPr>
            <a:r>
              <a:rPr lang="en-GB" dirty="0">
                <a:solidFill>
                  <a:schemeClr val="bg1"/>
                </a:solidFill>
              </a:rPr>
              <a:t>Debtor company which encounter/likely to encounter financial </a:t>
            </a:r>
            <a:r>
              <a:rPr lang="en-GB">
                <a:solidFill>
                  <a:schemeClr val="bg1"/>
                </a:solidFill>
              </a:rPr>
              <a:t>difficulties … </a:t>
            </a:r>
            <a:r>
              <a:rPr lang="en-GB" dirty="0">
                <a:solidFill>
                  <a:schemeClr val="bg1"/>
                </a:solidFill>
              </a:rPr>
              <a:t>the purpose of the RP is to eliminate/reduce/prevent/mitigate the effect of financial difficulties (see also </a:t>
            </a:r>
            <a:r>
              <a:rPr lang="en-GB" i="1" dirty="0">
                <a:solidFill>
                  <a:srgbClr val="0070C0"/>
                </a:solidFill>
              </a:rPr>
              <a:t>In re </a:t>
            </a:r>
            <a:r>
              <a:rPr lang="en-GB" i="1" dirty="0" err="1">
                <a:solidFill>
                  <a:srgbClr val="0070C0"/>
                </a:solidFill>
              </a:rPr>
              <a:t>Gategroup</a:t>
            </a:r>
            <a:r>
              <a:rPr lang="en-GB" i="1" dirty="0">
                <a:solidFill>
                  <a:srgbClr val="0070C0"/>
                </a:solidFill>
              </a:rPr>
              <a:t> Guarantee Limited (UK 2021)</a:t>
            </a:r>
          </a:p>
          <a:p>
            <a:pPr marL="1257300" lvl="3" indent="-342900">
              <a:spcAft>
                <a:spcPts val="1200"/>
              </a:spcAft>
              <a:buFont typeface="Wingdings" panose="05000000000000000000" pitchFamily="2" charset="2"/>
              <a:buChar char="Ø"/>
            </a:pPr>
            <a:r>
              <a:rPr lang="en-GB" sz="2000" dirty="0">
                <a:solidFill>
                  <a:srgbClr val="0070C0"/>
                </a:solidFill>
              </a:rPr>
              <a:t>Model Law on Recognition and Enforcement of Judgments and its Guide </a:t>
            </a:r>
            <a:r>
              <a:rPr lang="en-GB" sz="2000" dirty="0">
                <a:solidFill>
                  <a:schemeClr val="bg1"/>
                </a:solidFill>
              </a:rPr>
              <a:t>- refers to plans and restructuring as insolvency-related</a:t>
            </a:r>
          </a:p>
          <a:p>
            <a:pPr marL="1257300" lvl="3" indent="-342900">
              <a:spcAft>
                <a:spcPts val="1200"/>
              </a:spcAft>
              <a:buFont typeface="Wingdings" panose="05000000000000000000" pitchFamily="2" charset="2"/>
              <a:buChar char="Ø"/>
            </a:pPr>
            <a:r>
              <a:rPr lang="en-GB" sz="2000" dirty="0">
                <a:solidFill>
                  <a:srgbClr val="0070C0"/>
                </a:solidFill>
              </a:rPr>
              <a:t>Regulation on Insolvency Proceedings (EU) 2025/2073 </a:t>
            </a:r>
            <a:r>
              <a:rPr lang="en-GB" sz="2000" dirty="0">
                <a:solidFill>
                  <a:schemeClr val="bg1"/>
                </a:solidFill>
              </a:rPr>
              <a:t>- restructuring procedures in the annex (see also </a:t>
            </a:r>
            <a:r>
              <a:rPr lang="en-GB" sz="2000" dirty="0">
                <a:solidFill>
                  <a:srgbClr val="0070C0"/>
                </a:solidFill>
              </a:rPr>
              <a:t>Directive (EU) 2019/1023 on preventive restructuring frameworks</a:t>
            </a:r>
            <a:r>
              <a:rPr lang="en-GB" sz="2000" dirty="0">
                <a:solidFill>
                  <a:schemeClr val="bg1"/>
                </a:solidFill>
              </a:rPr>
              <a:t>)</a:t>
            </a:r>
          </a:p>
          <a:p>
            <a:pPr marL="1257300" lvl="3" indent="-342900">
              <a:spcAft>
                <a:spcPts val="1200"/>
              </a:spcAft>
              <a:buFont typeface="Wingdings" panose="05000000000000000000" pitchFamily="2" charset="2"/>
              <a:buChar char="Ø"/>
            </a:pPr>
            <a:r>
              <a:rPr lang="en-GB" sz="2000" dirty="0">
                <a:solidFill>
                  <a:srgbClr val="0070C0"/>
                </a:solidFill>
              </a:rPr>
              <a:t>Hague Convention 2019 </a:t>
            </a:r>
            <a:r>
              <a:rPr lang="en-GB" sz="2000" dirty="0">
                <a:solidFill>
                  <a:schemeClr val="bg1"/>
                </a:solidFill>
              </a:rPr>
              <a:t>– excludes insolvency, composition, resolution of financial institutions, and analogous matters from its scope (</a:t>
            </a:r>
            <a:r>
              <a:rPr lang="en-GB" sz="2000" dirty="0" err="1">
                <a:solidFill>
                  <a:schemeClr val="bg1"/>
                </a:solidFill>
              </a:rPr>
              <a:t>ie</a:t>
            </a:r>
            <a:r>
              <a:rPr lang="en-GB" sz="2000" dirty="0">
                <a:solidFill>
                  <a:schemeClr val="bg1"/>
                </a:solidFill>
              </a:rPr>
              <a:t> compositions/resolution/analogous proceedings viewed as belonging to the realm of insolvency instruments)</a:t>
            </a:r>
          </a:p>
          <a:p>
            <a:pPr marL="0" lvl="1">
              <a:spcAft>
                <a:spcPts val="1200"/>
              </a:spcAft>
            </a:pPr>
            <a:endParaRPr lang="en-GB" sz="2000" b="1" dirty="0">
              <a:solidFill>
                <a:schemeClr val="bg1"/>
              </a:solidFill>
            </a:endParaRPr>
          </a:p>
        </p:txBody>
      </p:sp>
      <p:sp>
        <p:nvSpPr>
          <p:cNvPr id="25" name="TextBox 24">
            <a:extLst>
              <a:ext uri="{FF2B5EF4-FFF2-40B4-BE49-F238E27FC236}">
                <a16:creationId xmlns:a16="http://schemas.microsoft.com/office/drawing/2014/main" id="{C1FC2D89-1872-E2C7-28E6-D10573A424E6}"/>
              </a:ext>
            </a:extLst>
          </p:cNvPr>
          <p:cNvSpPr txBox="1"/>
          <p:nvPr/>
        </p:nvSpPr>
        <p:spPr>
          <a:xfrm>
            <a:off x="10608985" y="1035424"/>
            <a:ext cx="1583015" cy="369332"/>
          </a:xfrm>
          <a:prstGeom prst="rect">
            <a:avLst/>
          </a:prstGeom>
          <a:noFill/>
        </p:spPr>
        <p:txBody>
          <a:bodyPr wrap="square" rtlCol="0">
            <a:spAutoFit/>
          </a:bodyPr>
          <a:lstStyle/>
          <a:p>
            <a:r>
              <a:rPr lang="en-GB" dirty="0"/>
              <a:t>Restructuring </a:t>
            </a:r>
          </a:p>
        </p:txBody>
      </p:sp>
    </p:spTree>
    <p:extLst>
      <p:ext uri="{BB962C8B-B14F-4D97-AF65-F5344CB8AC3E}">
        <p14:creationId xmlns:p14="http://schemas.microsoft.com/office/powerpoint/2010/main" val="29898665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C40B8-EAF0-7730-519A-69E1B6C1F393}"/>
            </a:ext>
          </a:extLst>
        </p:cNvPr>
        <p:cNvGrpSpPr/>
        <p:nvPr/>
      </p:nvGrpSpPr>
      <p:grpSpPr>
        <a:xfrm>
          <a:off x="0" y="0"/>
          <a:ext cx="0" cy="0"/>
          <a:chOff x="0" y="0"/>
          <a:chExt cx="0" cy="0"/>
        </a:xfrm>
      </p:grpSpPr>
      <p:sp>
        <p:nvSpPr>
          <p:cNvPr id="2" name="Text Placeholder 50">
            <a:extLst>
              <a:ext uri="{FF2B5EF4-FFF2-40B4-BE49-F238E27FC236}">
                <a16:creationId xmlns:a16="http://schemas.microsoft.com/office/drawing/2014/main" id="{DC7D598B-9DAF-9359-80ED-51BF7B7246ED}"/>
              </a:ext>
            </a:extLst>
          </p:cNvPr>
          <p:cNvSpPr txBox="1">
            <a:spLocks/>
          </p:cNvSpPr>
          <p:nvPr/>
        </p:nvSpPr>
        <p:spPr>
          <a:xfrm>
            <a:off x="962707" y="2755075"/>
            <a:ext cx="10251748" cy="1603169"/>
          </a:xfrm>
          <a:prstGeom prst="rect">
            <a:avLst/>
          </a:prstGeom>
        </p:spPr>
        <p:txBody>
          <a:bodyPr/>
          <a:lstStyle>
            <a:lvl1pPr marL="0" indent="0" algn="l" defTabSz="914400" rtl="0" eaLnBrk="1" latinLnBrk="0" hangingPunct="1">
              <a:lnSpc>
                <a:spcPct val="104000"/>
              </a:lnSpc>
              <a:spcBef>
                <a:spcPts val="0"/>
              </a:spcBef>
              <a:buFont typeface="Arial" panose="020B0604020202020204" pitchFamily="34" charset="0"/>
              <a:buNone/>
              <a:defRPr sz="1600" b="0" i="0" kern="1200" spc="30" baseline="0">
                <a:solidFill>
                  <a:schemeClr val="tx1"/>
                </a:solidFill>
                <a:latin typeface="Aptos" panose="020B0004020202020204" pitchFamily="34" charset="0"/>
                <a:ea typeface="+mn-ea"/>
                <a:cs typeface="Calibri" panose="020F050202020403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Calibri" panose="020F0502020204030204" pitchFamily="34" charset="0"/>
                <a:ea typeface="+mn-ea"/>
                <a:cs typeface="Calibri" panose="020F050202020403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Calibri" panose="020F0502020204030204" pitchFamily="34" charset="0"/>
                <a:ea typeface="+mn-ea"/>
                <a:cs typeface="Calibri" panose="020F050202020403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Calibri" panose="020F0502020204030204" pitchFamily="34" charset="0"/>
                <a:ea typeface="+mn-ea"/>
                <a:cs typeface="Calibri" panose="020F050202020403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4000" dirty="0"/>
              <a:t>Enterprise Groups</a:t>
            </a:r>
            <a:endParaRPr lang="en-GB" sz="4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251649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3000">
              <a:schemeClr val="tx1">
                <a:lumMod val="85000"/>
              </a:schemeClr>
            </a:gs>
            <a:gs pos="0">
              <a:srgbClr val="0070C0"/>
            </a:gs>
            <a:gs pos="1000">
              <a:schemeClr val="accent4"/>
            </a:gs>
            <a:gs pos="0">
              <a:schemeClr val="accent4"/>
            </a:gs>
          </a:gsLst>
          <a:lin ang="2520000" scaled="0"/>
        </a:gradFill>
        <a:effectLst/>
      </p:bgPr>
    </p:bg>
    <p:spTree>
      <p:nvGrpSpPr>
        <p:cNvPr id="1" name="">
          <a:extLst>
            <a:ext uri="{FF2B5EF4-FFF2-40B4-BE49-F238E27FC236}">
              <a16:creationId xmlns:a16="http://schemas.microsoft.com/office/drawing/2014/main" id="{BF6EBE2F-8EED-6EB3-D8DA-1CC03B9F39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E3C634-8966-0502-B270-19B967DDFF7E}"/>
              </a:ext>
            </a:extLst>
          </p:cNvPr>
          <p:cNvSpPr>
            <a:spLocks noGrp="1"/>
          </p:cNvSpPr>
          <p:nvPr>
            <p:ph type="title"/>
          </p:nvPr>
        </p:nvSpPr>
        <p:spPr>
          <a:xfrm>
            <a:off x="457201" y="753228"/>
            <a:ext cx="9836982" cy="1080938"/>
          </a:xfrm>
        </p:spPr>
        <p:txBody>
          <a:bodyPr>
            <a:normAutofit/>
          </a:bodyPr>
          <a:lstStyle/>
          <a:p>
            <a:r>
              <a:rPr lang="en-GB" sz="3200" dirty="0"/>
              <a:t>Enterprise groups in scope?</a:t>
            </a:r>
            <a:endParaRPr lang="en-US" sz="3200" dirty="0"/>
          </a:p>
        </p:txBody>
      </p:sp>
      <p:sp>
        <p:nvSpPr>
          <p:cNvPr id="3" name="Content Placeholder 2">
            <a:extLst>
              <a:ext uri="{FF2B5EF4-FFF2-40B4-BE49-F238E27FC236}">
                <a16:creationId xmlns:a16="http://schemas.microsoft.com/office/drawing/2014/main" id="{718B7874-8B18-9501-C110-CDFC8B6D41F3}"/>
              </a:ext>
            </a:extLst>
          </p:cNvPr>
          <p:cNvSpPr>
            <a:spLocks noGrp="1"/>
          </p:cNvSpPr>
          <p:nvPr>
            <p:ph idx="1"/>
          </p:nvPr>
        </p:nvSpPr>
        <p:spPr>
          <a:xfrm>
            <a:off x="2057401" y="2336873"/>
            <a:ext cx="7796561" cy="3599316"/>
          </a:xfrm>
        </p:spPr>
        <p:txBody>
          <a:bodyPr>
            <a:normAutofit/>
          </a:bodyPr>
          <a:lstStyle/>
          <a:p>
            <a:pPr marL="0" indent="0">
              <a:buNone/>
            </a:pPr>
            <a:endParaRPr lang="en-US" sz="2000">
              <a:solidFill>
                <a:schemeClr val="bg1"/>
              </a:solidFill>
            </a:endParaRPr>
          </a:p>
          <a:p>
            <a:endParaRPr lang="en-US"/>
          </a:p>
          <a:p>
            <a:endParaRPr lang="en-US"/>
          </a:p>
        </p:txBody>
      </p:sp>
      <p:sp>
        <p:nvSpPr>
          <p:cNvPr id="7" name="TextBox 6">
            <a:extLst>
              <a:ext uri="{FF2B5EF4-FFF2-40B4-BE49-F238E27FC236}">
                <a16:creationId xmlns:a16="http://schemas.microsoft.com/office/drawing/2014/main" id="{46FEA04A-5C51-13AC-8B91-84EFE2F9649F}"/>
              </a:ext>
            </a:extLst>
          </p:cNvPr>
          <p:cNvSpPr txBox="1"/>
          <p:nvPr/>
        </p:nvSpPr>
        <p:spPr>
          <a:xfrm>
            <a:off x="174812" y="2242871"/>
            <a:ext cx="11833412" cy="4278094"/>
          </a:xfrm>
          <a:prstGeom prst="rect">
            <a:avLst/>
          </a:prstGeom>
          <a:noFill/>
        </p:spPr>
        <p:txBody>
          <a:bodyPr wrap="square">
            <a:spAutoFit/>
          </a:bodyPr>
          <a:lstStyle/>
          <a:p>
            <a:r>
              <a:rPr lang="en-GB" sz="2000" dirty="0">
                <a:solidFill>
                  <a:schemeClr val="bg1"/>
                </a:solidFill>
              </a:rPr>
              <a:t>GEI para 55: </a:t>
            </a:r>
            <a:r>
              <a:rPr lang="en-GB" dirty="0">
                <a:solidFill>
                  <a:schemeClr val="bg1"/>
                </a:solidFill>
              </a:rPr>
              <a:t>Scope applies to any proceeding meeting Art. 2(a), regardless of debtor’s nature/status</a:t>
            </a:r>
          </a:p>
          <a:p>
            <a:endParaRPr lang="en-GB" sz="2000" dirty="0">
              <a:solidFill>
                <a:schemeClr val="bg1"/>
              </a:solidFill>
            </a:endParaRPr>
          </a:p>
          <a:p>
            <a:pPr marL="342900" lvl="1" indent="-342900">
              <a:spcAft>
                <a:spcPts val="1200"/>
              </a:spcAft>
              <a:buFont typeface="Wingdings" panose="05000000000000000000" pitchFamily="2" charset="2"/>
              <a:buChar char="Ø"/>
            </a:pPr>
            <a:r>
              <a:rPr lang="en-GB" sz="2000" b="1" dirty="0">
                <a:solidFill>
                  <a:schemeClr val="bg1"/>
                </a:solidFill>
              </a:rPr>
              <a:t>Enterprise groups included?</a:t>
            </a:r>
          </a:p>
          <a:p>
            <a:pPr marL="800100" lvl="2" indent="-342900">
              <a:spcAft>
                <a:spcPts val="1200"/>
              </a:spcAft>
              <a:buFont typeface="Wingdings" panose="05000000000000000000" pitchFamily="2" charset="2"/>
              <a:buChar char="Ø"/>
            </a:pPr>
            <a:r>
              <a:rPr lang="en-GB" sz="1900" dirty="0">
                <a:solidFill>
                  <a:schemeClr val="bg1"/>
                </a:solidFill>
              </a:rPr>
              <a:t>MLCBI covers coordination for </a:t>
            </a:r>
            <a:r>
              <a:rPr lang="en-GB" sz="1900" i="1" dirty="0">
                <a:solidFill>
                  <a:schemeClr val="bg1"/>
                </a:solidFill>
              </a:rPr>
              <a:t>same</a:t>
            </a:r>
            <a:r>
              <a:rPr lang="en-GB" sz="1900" dirty="0">
                <a:solidFill>
                  <a:schemeClr val="bg1"/>
                </a:solidFill>
              </a:rPr>
              <a:t> debtor (Art. 1(c)).</a:t>
            </a:r>
          </a:p>
          <a:p>
            <a:pPr marL="800100" lvl="2" indent="-342900">
              <a:spcAft>
                <a:spcPts val="1200"/>
              </a:spcAft>
              <a:buFont typeface="Wingdings" panose="05000000000000000000" pitchFamily="2" charset="2"/>
              <a:buChar char="Ø"/>
            </a:pPr>
            <a:r>
              <a:rPr lang="en-GB" sz="1900" dirty="0">
                <a:solidFill>
                  <a:schemeClr val="bg1"/>
                </a:solidFill>
              </a:rPr>
              <a:t>Enterprise group </a:t>
            </a:r>
            <a:r>
              <a:rPr lang="en-GB" sz="2000" dirty="0">
                <a:solidFill>
                  <a:schemeClr val="bg1"/>
                </a:solidFill>
              </a:rPr>
              <a:t>≠</a:t>
            </a:r>
            <a:r>
              <a:rPr lang="en-GB" sz="1900" dirty="0">
                <a:solidFill>
                  <a:schemeClr val="bg1"/>
                </a:solidFill>
              </a:rPr>
              <a:t> debtor; individual entities are but</a:t>
            </a:r>
            <a:r>
              <a:rPr lang="en-GB" sz="1900" b="1" dirty="0">
                <a:solidFill>
                  <a:schemeClr val="bg2"/>
                </a:solidFill>
              </a:rPr>
              <a:t> not explicitly mentioned</a:t>
            </a:r>
            <a:r>
              <a:rPr lang="en-GB" sz="1900" b="1" dirty="0">
                <a:solidFill>
                  <a:schemeClr val="bg1"/>
                </a:solidFill>
              </a:rPr>
              <a:t> </a:t>
            </a:r>
            <a:r>
              <a:rPr lang="en-GB" sz="1700" dirty="0">
                <a:solidFill>
                  <a:schemeClr val="bg1"/>
                </a:solidFill>
              </a:rPr>
              <a:t>(except in </a:t>
            </a:r>
            <a:r>
              <a:rPr lang="en-GB" sz="1700" dirty="0" err="1">
                <a:solidFill>
                  <a:schemeClr val="bg1"/>
                </a:solidFill>
              </a:rPr>
              <a:t>fn</a:t>
            </a:r>
            <a:r>
              <a:rPr lang="en-GB" sz="1700" dirty="0">
                <a:solidFill>
                  <a:schemeClr val="bg1"/>
                </a:solidFill>
              </a:rPr>
              <a:t> 36 reference to Legislative Guide Part three).</a:t>
            </a:r>
          </a:p>
          <a:p>
            <a:pPr marL="342900" lvl="1" indent="-342900">
              <a:spcAft>
                <a:spcPts val="1200"/>
              </a:spcAft>
              <a:buFont typeface="Wingdings" panose="05000000000000000000" pitchFamily="2" charset="2"/>
              <a:buChar char="Ø"/>
            </a:pPr>
            <a:r>
              <a:rPr lang="en-GB" sz="2000" b="1" dirty="0">
                <a:solidFill>
                  <a:schemeClr val="bg1"/>
                </a:solidFill>
              </a:rPr>
              <a:t>Practice:</a:t>
            </a:r>
          </a:p>
          <a:p>
            <a:pPr marL="800100" lvl="2" indent="-342900">
              <a:spcAft>
                <a:spcPts val="1200"/>
              </a:spcAft>
              <a:buFont typeface="Wingdings" panose="05000000000000000000" pitchFamily="2" charset="2"/>
              <a:buChar char="Ø"/>
            </a:pPr>
            <a:r>
              <a:rPr lang="en-GB" sz="1900" dirty="0">
                <a:solidFill>
                  <a:schemeClr val="bg1"/>
                </a:solidFill>
              </a:rPr>
              <a:t>MLCBI supports centralised group proceedings in line with modified universalism (</a:t>
            </a:r>
            <a:r>
              <a:rPr lang="en-GB" sz="1900" dirty="0" err="1">
                <a:solidFill>
                  <a:schemeClr val="bg1"/>
                </a:solidFill>
              </a:rPr>
              <a:t>eg</a:t>
            </a:r>
            <a:r>
              <a:rPr lang="en-GB" sz="1900" dirty="0">
                <a:solidFill>
                  <a:schemeClr val="bg1"/>
                </a:solidFill>
              </a:rPr>
              <a:t> </a:t>
            </a:r>
            <a:r>
              <a:rPr lang="en-GB" altLang="en-US" i="1" dirty="0" err="1">
                <a:solidFill>
                  <a:srgbClr val="0070C0"/>
                </a:solidFill>
              </a:rPr>
              <a:t>Videology</a:t>
            </a:r>
            <a:r>
              <a:rPr lang="en-GB" altLang="en-US" i="1" dirty="0">
                <a:solidFill>
                  <a:srgbClr val="0070C0"/>
                </a:solidFill>
              </a:rPr>
              <a:t> UK 2018;</a:t>
            </a:r>
            <a:r>
              <a:rPr lang="en-GB" i="1" dirty="0">
                <a:solidFill>
                  <a:srgbClr val="0070C0"/>
                </a:solidFill>
              </a:rPr>
              <a:t> </a:t>
            </a:r>
            <a:r>
              <a:rPr lang="en-GB" i="1" dirty="0" err="1">
                <a:solidFill>
                  <a:srgbClr val="0070C0"/>
                </a:solidFill>
              </a:rPr>
              <a:t>Mercon</a:t>
            </a:r>
            <a:r>
              <a:rPr lang="en-GB" i="1" dirty="0">
                <a:solidFill>
                  <a:srgbClr val="0070C0"/>
                </a:solidFill>
              </a:rPr>
              <a:t> Brazil 2024); </a:t>
            </a:r>
            <a:r>
              <a:rPr lang="en-GB" i="1" dirty="0" err="1">
                <a:solidFill>
                  <a:srgbClr val="0070C0"/>
                </a:solidFill>
              </a:rPr>
              <a:t>InterCement</a:t>
            </a:r>
            <a:r>
              <a:rPr lang="en-GB" i="1" dirty="0">
                <a:solidFill>
                  <a:srgbClr val="0070C0"/>
                </a:solidFill>
              </a:rPr>
              <a:t> </a:t>
            </a:r>
            <a:r>
              <a:rPr lang="en-US" altLang="en-US" i="1" dirty="0">
                <a:solidFill>
                  <a:srgbClr val="0070C0"/>
                </a:solidFill>
              </a:rPr>
              <a:t>USA, 2024; </a:t>
            </a:r>
            <a:r>
              <a:rPr lang="en-US" altLang="en-US" dirty="0">
                <a:solidFill>
                  <a:srgbClr val="0070C0"/>
                </a:solidFill>
              </a:rPr>
              <a:t>see also UNCITRAL Digest p 11).</a:t>
            </a:r>
            <a:endParaRPr lang="en-GB" dirty="0">
              <a:solidFill>
                <a:srgbClr val="0070C0"/>
              </a:solidFill>
            </a:endParaRPr>
          </a:p>
          <a:p>
            <a:pPr marL="342900" lvl="1" indent="-342900">
              <a:spcAft>
                <a:spcPts val="1200"/>
              </a:spcAft>
              <a:buFont typeface="Wingdings" panose="05000000000000000000" pitchFamily="2" charset="2"/>
              <a:buChar char="Ø"/>
            </a:pPr>
            <a:r>
              <a:rPr lang="en-GB" sz="1900" dirty="0">
                <a:solidFill>
                  <a:srgbClr val="0070C0"/>
                </a:solidFill>
              </a:rPr>
              <a:t>MLEGI</a:t>
            </a:r>
            <a:r>
              <a:rPr lang="en-GB" sz="1900" dirty="0">
                <a:solidFill>
                  <a:schemeClr val="bg1"/>
                </a:solidFill>
              </a:rPr>
              <a:t> enables planning proceeding and coordinating of group debtors.</a:t>
            </a:r>
          </a:p>
          <a:p>
            <a:pPr marL="342900" lvl="1" indent="-342900">
              <a:spcAft>
                <a:spcPts val="1200"/>
              </a:spcAft>
              <a:buFont typeface="Wingdings" panose="05000000000000000000" pitchFamily="2" charset="2"/>
              <a:buChar char="Ø"/>
            </a:pPr>
            <a:endParaRPr lang="en-GB" sz="2000" b="1" dirty="0">
              <a:solidFill>
                <a:schemeClr val="bg1"/>
              </a:solidFill>
            </a:endParaRPr>
          </a:p>
        </p:txBody>
      </p:sp>
      <p:sp>
        <p:nvSpPr>
          <p:cNvPr id="25" name="TextBox 24">
            <a:extLst>
              <a:ext uri="{FF2B5EF4-FFF2-40B4-BE49-F238E27FC236}">
                <a16:creationId xmlns:a16="http://schemas.microsoft.com/office/drawing/2014/main" id="{B07C504F-1934-F27C-1F87-5DF395014D8A}"/>
              </a:ext>
            </a:extLst>
          </p:cNvPr>
          <p:cNvSpPr txBox="1"/>
          <p:nvPr/>
        </p:nvSpPr>
        <p:spPr>
          <a:xfrm>
            <a:off x="10608985" y="1035424"/>
            <a:ext cx="1583015" cy="369332"/>
          </a:xfrm>
          <a:prstGeom prst="rect">
            <a:avLst/>
          </a:prstGeom>
          <a:noFill/>
        </p:spPr>
        <p:txBody>
          <a:bodyPr wrap="square" rtlCol="0">
            <a:spAutoFit/>
          </a:bodyPr>
          <a:lstStyle/>
          <a:p>
            <a:r>
              <a:rPr lang="en-GB" dirty="0"/>
              <a:t>Groups</a:t>
            </a:r>
          </a:p>
        </p:txBody>
      </p:sp>
    </p:spTree>
    <p:extLst>
      <p:ext uri="{BB962C8B-B14F-4D97-AF65-F5344CB8AC3E}">
        <p14:creationId xmlns:p14="http://schemas.microsoft.com/office/powerpoint/2010/main" val="389075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DF3A0-E1D7-7F9A-2804-731C761C8956}"/>
            </a:ext>
          </a:extLst>
        </p:cNvPr>
        <p:cNvGrpSpPr/>
        <p:nvPr/>
      </p:nvGrpSpPr>
      <p:grpSpPr>
        <a:xfrm>
          <a:off x="0" y="0"/>
          <a:ext cx="0" cy="0"/>
          <a:chOff x="0" y="0"/>
          <a:chExt cx="0" cy="0"/>
        </a:xfrm>
      </p:grpSpPr>
      <p:sp>
        <p:nvSpPr>
          <p:cNvPr id="2" name="Text Placeholder 50">
            <a:extLst>
              <a:ext uri="{FF2B5EF4-FFF2-40B4-BE49-F238E27FC236}">
                <a16:creationId xmlns:a16="http://schemas.microsoft.com/office/drawing/2014/main" id="{CCDA02C0-329C-E919-1345-9DE6946D6E9E}"/>
              </a:ext>
            </a:extLst>
          </p:cNvPr>
          <p:cNvSpPr txBox="1">
            <a:spLocks/>
          </p:cNvSpPr>
          <p:nvPr/>
        </p:nvSpPr>
        <p:spPr>
          <a:xfrm>
            <a:off x="1271464" y="2422566"/>
            <a:ext cx="10251748" cy="1603169"/>
          </a:xfrm>
          <a:prstGeom prst="rect">
            <a:avLst/>
          </a:prstGeom>
        </p:spPr>
        <p:txBody>
          <a:bodyPr/>
          <a:lstStyle>
            <a:lvl1pPr marL="0" indent="0" algn="l" defTabSz="914400" rtl="0" eaLnBrk="1" latinLnBrk="0" hangingPunct="1">
              <a:lnSpc>
                <a:spcPct val="104000"/>
              </a:lnSpc>
              <a:spcBef>
                <a:spcPts val="0"/>
              </a:spcBef>
              <a:buFont typeface="Arial" panose="020B0604020202020204" pitchFamily="34" charset="0"/>
              <a:buNone/>
              <a:defRPr sz="1600" b="0" i="0" kern="1200" spc="30" baseline="0">
                <a:solidFill>
                  <a:schemeClr val="tx1"/>
                </a:solidFill>
                <a:latin typeface="Aptos" panose="020B0004020202020204" pitchFamily="34" charset="0"/>
                <a:ea typeface="+mn-ea"/>
                <a:cs typeface="Calibri" panose="020F050202020403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Calibri" panose="020F0502020204030204" pitchFamily="34" charset="0"/>
                <a:ea typeface="+mn-ea"/>
                <a:cs typeface="Calibri" panose="020F050202020403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Calibri" panose="020F0502020204030204" pitchFamily="34" charset="0"/>
                <a:ea typeface="+mn-ea"/>
                <a:cs typeface="Calibri" panose="020F050202020403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Calibri" panose="020F0502020204030204" pitchFamily="34" charset="0"/>
                <a:ea typeface="+mn-ea"/>
                <a:cs typeface="Calibri" panose="020F050202020403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4000" dirty="0"/>
              <a:t>Exclusions – specially regulated proceedings</a:t>
            </a:r>
          </a:p>
          <a:p>
            <a:pPr algn="ctr"/>
            <a:endParaRPr lang="en-GB" sz="4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415165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3000">
              <a:schemeClr val="tx1">
                <a:lumMod val="85000"/>
              </a:schemeClr>
            </a:gs>
            <a:gs pos="0">
              <a:srgbClr val="0070C0"/>
            </a:gs>
            <a:gs pos="1000">
              <a:schemeClr val="accent4"/>
            </a:gs>
            <a:gs pos="0">
              <a:schemeClr val="accent4"/>
            </a:gs>
          </a:gsLst>
          <a:lin ang="2520000" scaled="0"/>
        </a:gradFill>
        <a:effectLst/>
      </p:bgPr>
    </p:bg>
    <p:spTree>
      <p:nvGrpSpPr>
        <p:cNvPr id="1" name="">
          <a:extLst>
            <a:ext uri="{FF2B5EF4-FFF2-40B4-BE49-F238E27FC236}">
              <a16:creationId xmlns:a16="http://schemas.microsoft.com/office/drawing/2014/main" id="{637016AD-BEFF-B890-EE00-73CCF538D4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A84133-E70B-6F09-6795-238BB35A2B66}"/>
              </a:ext>
            </a:extLst>
          </p:cNvPr>
          <p:cNvSpPr>
            <a:spLocks noGrp="1"/>
          </p:cNvSpPr>
          <p:nvPr>
            <p:ph type="title"/>
          </p:nvPr>
        </p:nvSpPr>
        <p:spPr/>
        <p:txBody>
          <a:bodyPr>
            <a:normAutofit/>
          </a:bodyPr>
          <a:lstStyle/>
          <a:p>
            <a:r>
              <a:rPr lang="en-GB" sz="2700" dirty="0"/>
              <a:t>Exclusions: specially regulated insolvency proceedings</a:t>
            </a:r>
            <a:endParaRPr lang="en-US" sz="2700" dirty="0"/>
          </a:p>
        </p:txBody>
      </p:sp>
      <p:sp>
        <p:nvSpPr>
          <p:cNvPr id="3" name="Content Placeholder 2">
            <a:extLst>
              <a:ext uri="{FF2B5EF4-FFF2-40B4-BE49-F238E27FC236}">
                <a16:creationId xmlns:a16="http://schemas.microsoft.com/office/drawing/2014/main" id="{2ADF99DC-B37F-A020-0FAC-6FC8A09DE829}"/>
              </a:ext>
            </a:extLst>
          </p:cNvPr>
          <p:cNvSpPr>
            <a:spLocks noGrp="1"/>
          </p:cNvSpPr>
          <p:nvPr>
            <p:ph idx="1"/>
          </p:nvPr>
        </p:nvSpPr>
        <p:spPr>
          <a:xfrm>
            <a:off x="927847" y="2336872"/>
            <a:ext cx="8926115" cy="4144609"/>
          </a:xfrm>
        </p:spPr>
        <p:txBody>
          <a:bodyPr>
            <a:normAutofit/>
          </a:bodyPr>
          <a:lstStyle/>
          <a:p>
            <a:pPr marL="0" indent="0">
              <a:buNone/>
            </a:pPr>
            <a:endParaRPr lang="en-US" sz="2000" dirty="0">
              <a:solidFill>
                <a:schemeClr val="bg1"/>
              </a:solidFill>
            </a:endParaRPr>
          </a:p>
          <a:p>
            <a:endParaRPr lang="en-US" dirty="0"/>
          </a:p>
          <a:p>
            <a:endParaRPr lang="en-US" dirty="0"/>
          </a:p>
        </p:txBody>
      </p:sp>
      <p:sp>
        <p:nvSpPr>
          <p:cNvPr id="25" name="TextBox 24">
            <a:extLst>
              <a:ext uri="{FF2B5EF4-FFF2-40B4-BE49-F238E27FC236}">
                <a16:creationId xmlns:a16="http://schemas.microsoft.com/office/drawing/2014/main" id="{69852D08-3524-6164-A536-00C2272E6680}"/>
              </a:ext>
            </a:extLst>
          </p:cNvPr>
          <p:cNvSpPr txBox="1"/>
          <p:nvPr/>
        </p:nvSpPr>
        <p:spPr>
          <a:xfrm>
            <a:off x="10608985" y="845419"/>
            <a:ext cx="1583015" cy="923330"/>
          </a:xfrm>
          <a:prstGeom prst="rect">
            <a:avLst/>
          </a:prstGeom>
          <a:noFill/>
        </p:spPr>
        <p:txBody>
          <a:bodyPr wrap="square" rtlCol="0">
            <a:spAutoFit/>
          </a:bodyPr>
          <a:lstStyle/>
          <a:p>
            <a:r>
              <a:rPr lang="en-GB" dirty="0"/>
              <a:t>Specially regulated proceeding</a:t>
            </a:r>
          </a:p>
        </p:txBody>
      </p:sp>
      <p:sp>
        <p:nvSpPr>
          <p:cNvPr id="5" name="TextBox 4">
            <a:extLst>
              <a:ext uri="{FF2B5EF4-FFF2-40B4-BE49-F238E27FC236}">
                <a16:creationId xmlns:a16="http://schemas.microsoft.com/office/drawing/2014/main" id="{7BD27020-69D9-2396-72AA-486992B16023}"/>
              </a:ext>
            </a:extLst>
          </p:cNvPr>
          <p:cNvSpPr txBox="1"/>
          <p:nvPr/>
        </p:nvSpPr>
        <p:spPr>
          <a:xfrm>
            <a:off x="450473" y="4475790"/>
            <a:ext cx="8066553" cy="707886"/>
          </a:xfrm>
          <a:prstGeom prst="rect">
            <a:avLst/>
          </a:prstGeom>
          <a:noFill/>
        </p:spPr>
        <p:txBody>
          <a:bodyPr wrap="square">
            <a:spAutoFit/>
          </a:bodyPr>
          <a:lstStyle/>
          <a:p>
            <a:pPr marL="342900" lvl="1" indent="-342900">
              <a:spcAft>
                <a:spcPts val="1200"/>
              </a:spcAft>
              <a:buFont typeface="Wingdings" panose="05000000000000000000" pitchFamily="2" charset="2"/>
              <a:buChar char="Ø"/>
            </a:pPr>
            <a:r>
              <a:rPr lang="en-GB" sz="2000" b="1" dirty="0">
                <a:solidFill>
                  <a:schemeClr val="bg1"/>
                </a:solidFill>
              </a:rPr>
              <a:t>Enacting state MAY decide to exclude consumers and certain types of entities such as banks or insurance companies   </a:t>
            </a:r>
            <a:endParaRPr lang="en-GB" sz="2000" dirty="0">
              <a:solidFill>
                <a:schemeClr val="bg1"/>
              </a:solidFill>
            </a:endParaRPr>
          </a:p>
        </p:txBody>
      </p:sp>
      <p:sp>
        <p:nvSpPr>
          <p:cNvPr id="4" name="TextBox 3">
            <a:extLst>
              <a:ext uri="{FF2B5EF4-FFF2-40B4-BE49-F238E27FC236}">
                <a16:creationId xmlns:a16="http://schemas.microsoft.com/office/drawing/2014/main" id="{1849A986-9C0C-DDD3-9520-61F1B4E46ADF}"/>
              </a:ext>
            </a:extLst>
          </p:cNvPr>
          <p:cNvSpPr txBox="1"/>
          <p:nvPr/>
        </p:nvSpPr>
        <p:spPr>
          <a:xfrm>
            <a:off x="726175" y="2646281"/>
            <a:ext cx="9613862" cy="1569660"/>
          </a:xfrm>
          <a:prstGeom prst="rect">
            <a:avLst/>
          </a:prstGeom>
          <a:noFill/>
        </p:spPr>
        <p:txBody>
          <a:bodyPr wrap="square">
            <a:spAutoFit/>
          </a:bodyPr>
          <a:lstStyle/>
          <a:p>
            <a:r>
              <a:rPr lang="en-GB" sz="2000" dirty="0">
                <a:solidFill>
                  <a:schemeClr val="bg1"/>
                </a:solidFill>
              </a:rPr>
              <a:t>GEI para 56</a:t>
            </a:r>
          </a:p>
          <a:p>
            <a:endParaRPr lang="en-GB" sz="2000" dirty="0">
              <a:solidFill>
                <a:schemeClr val="bg1"/>
              </a:solidFill>
            </a:endParaRPr>
          </a:p>
          <a:p>
            <a:r>
              <a:rPr lang="en-GB" dirty="0">
                <a:solidFill>
                  <a:schemeClr val="bg1">
                    <a:lumMod val="65000"/>
                    <a:lumOff val="35000"/>
                  </a:schemeClr>
                </a:solidFill>
              </a:rPr>
              <a:t>“Banks or insurance companies are mentioned as examples of entities that the enacting State might decide to exclude from the scope of the Model Law.”</a:t>
            </a:r>
          </a:p>
          <a:p>
            <a:endParaRPr lang="en-GB" sz="2000" dirty="0">
              <a:solidFill>
                <a:srgbClr val="0070C0"/>
              </a:solidFill>
            </a:endParaRPr>
          </a:p>
        </p:txBody>
      </p:sp>
    </p:spTree>
    <p:extLst>
      <p:ext uri="{BB962C8B-B14F-4D97-AF65-F5344CB8AC3E}">
        <p14:creationId xmlns:p14="http://schemas.microsoft.com/office/powerpoint/2010/main" val="342594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3183D9-DCB2-C6C8-7A75-B32F307A80A9}"/>
            </a:ext>
          </a:extLst>
        </p:cNvPr>
        <p:cNvGrpSpPr/>
        <p:nvPr/>
      </p:nvGrpSpPr>
      <p:grpSpPr>
        <a:xfrm>
          <a:off x="0" y="0"/>
          <a:ext cx="0" cy="0"/>
          <a:chOff x="0" y="0"/>
          <a:chExt cx="0" cy="0"/>
        </a:xfrm>
      </p:grpSpPr>
      <p:sp>
        <p:nvSpPr>
          <p:cNvPr id="2" name="Text Placeholder 50">
            <a:extLst>
              <a:ext uri="{FF2B5EF4-FFF2-40B4-BE49-F238E27FC236}">
                <a16:creationId xmlns:a16="http://schemas.microsoft.com/office/drawing/2014/main" id="{0F350F5C-A7F1-FD37-FEE5-FEE72B751923}"/>
              </a:ext>
            </a:extLst>
          </p:cNvPr>
          <p:cNvSpPr txBox="1">
            <a:spLocks/>
          </p:cNvSpPr>
          <p:nvPr/>
        </p:nvSpPr>
        <p:spPr>
          <a:xfrm>
            <a:off x="1140839" y="2280063"/>
            <a:ext cx="10251748" cy="1603169"/>
          </a:xfrm>
          <a:prstGeom prst="rect">
            <a:avLst/>
          </a:prstGeom>
        </p:spPr>
        <p:txBody>
          <a:bodyPr/>
          <a:lstStyle>
            <a:lvl1pPr marL="0" indent="0" algn="l" defTabSz="914400" rtl="0" eaLnBrk="1" latinLnBrk="0" hangingPunct="1">
              <a:lnSpc>
                <a:spcPct val="104000"/>
              </a:lnSpc>
              <a:spcBef>
                <a:spcPts val="0"/>
              </a:spcBef>
              <a:buFont typeface="Arial" panose="020B0604020202020204" pitchFamily="34" charset="0"/>
              <a:buNone/>
              <a:defRPr sz="1600" b="0" i="0" kern="1200" spc="30" baseline="0">
                <a:solidFill>
                  <a:schemeClr val="tx1"/>
                </a:solidFill>
                <a:latin typeface="Aptos" panose="020B0004020202020204" pitchFamily="34" charset="0"/>
                <a:ea typeface="+mn-ea"/>
                <a:cs typeface="Calibri" panose="020F050202020403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Calibri" panose="020F0502020204030204" pitchFamily="34" charset="0"/>
                <a:ea typeface="+mn-ea"/>
                <a:cs typeface="Calibri" panose="020F050202020403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Calibri" panose="020F0502020204030204" pitchFamily="34" charset="0"/>
                <a:ea typeface="+mn-ea"/>
                <a:cs typeface="Calibri" panose="020F050202020403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Calibri" panose="020F0502020204030204" pitchFamily="34" charset="0"/>
                <a:ea typeface="+mn-ea"/>
                <a:cs typeface="Calibri" panose="020F050202020403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4000" dirty="0"/>
              <a:t>Scope of the Model Law: Anchoring in Purpose and Modified Universalism</a:t>
            </a:r>
            <a:endParaRPr lang="en-GB" sz="4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996450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3000">
              <a:schemeClr val="tx1">
                <a:lumMod val="85000"/>
              </a:schemeClr>
            </a:gs>
            <a:gs pos="0">
              <a:srgbClr val="0070C0"/>
            </a:gs>
            <a:gs pos="1000">
              <a:schemeClr val="accent4"/>
            </a:gs>
            <a:gs pos="0">
              <a:schemeClr val="accent4"/>
            </a:gs>
          </a:gsLst>
          <a:lin ang="2520000" scaled="0"/>
        </a:gradFill>
        <a:effectLst/>
      </p:bgPr>
    </p:bg>
    <p:spTree>
      <p:nvGrpSpPr>
        <p:cNvPr id="1" name="">
          <a:extLst>
            <a:ext uri="{FF2B5EF4-FFF2-40B4-BE49-F238E27FC236}">
              <a16:creationId xmlns:a16="http://schemas.microsoft.com/office/drawing/2014/main" id="{216F9168-9A52-CABC-6680-A04320D0A43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F2E415-C66A-7400-B0B1-7AB21440AE22}"/>
              </a:ext>
            </a:extLst>
          </p:cNvPr>
          <p:cNvSpPr>
            <a:spLocks noGrp="1"/>
          </p:cNvSpPr>
          <p:nvPr>
            <p:ph idx="1"/>
          </p:nvPr>
        </p:nvSpPr>
        <p:spPr>
          <a:xfrm>
            <a:off x="2057401" y="2336873"/>
            <a:ext cx="7796561" cy="3599316"/>
          </a:xfrm>
        </p:spPr>
        <p:txBody>
          <a:bodyPr>
            <a:normAutofit/>
          </a:bodyPr>
          <a:lstStyle/>
          <a:p>
            <a:pPr marL="0" indent="0">
              <a:buNone/>
            </a:pPr>
            <a:endParaRPr lang="en-US" sz="2000">
              <a:solidFill>
                <a:schemeClr val="bg1"/>
              </a:solidFill>
            </a:endParaRPr>
          </a:p>
          <a:p>
            <a:endParaRPr lang="en-US"/>
          </a:p>
          <a:p>
            <a:endParaRPr lang="en-US"/>
          </a:p>
        </p:txBody>
      </p:sp>
      <p:sp>
        <p:nvSpPr>
          <p:cNvPr id="7" name="TextBox 6">
            <a:extLst>
              <a:ext uri="{FF2B5EF4-FFF2-40B4-BE49-F238E27FC236}">
                <a16:creationId xmlns:a16="http://schemas.microsoft.com/office/drawing/2014/main" id="{2AAE4A9C-8D27-DBB6-AA9B-8A99910585C5}"/>
              </a:ext>
            </a:extLst>
          </p:cNvPr>
          <p:cNvSpPr txBox="1"/>
          <p:nvPr/>
        </p:nvSpPr>
        <p:spPr>
          <a:xfrm>
            <a:off x="134471" y="2242871"/>
            <a:ext cx="11907370" cy="4308872"/>
          </a:xfrm>
          <a:prstGeom prst="rect">
            <a:avLst/>
          </a:prstGeom>
          <a:noFill/>
        </p:spPr>
        <p:txBody>
          <a:bodyPr wrap="square">
            <a:spAutoFit/>
          </a:bodyPr>
          <a:lstStyle/>
          <a:p>
            <a:r>
              <a:rPr lang="en-GB" sz="2000" dirty="0">
                <a:solidFill>
                  <a:schemeClr val="bg1"/>
                </a:solidFill>
              </a:rPr>
              <a:t>GEI (paras 56-59)</a:t>
            </a:r>
          </a:p>
          <a:p>
            <a:endParaRPr lang="en-GB" sz="2000" dirty="0">
              <a:solidFill>
                <a:schemeClr val="bg1"/>
              </a:solidFill>
            </a:endParaRPr>
          </a:p>
          <a:p>
            <a:r>
              <a:rPr lang="en-GB" dirty="0">
                <a:solidFill>
                  <a:schemeClr val="bg1">
                    <a:lumMod val="65000"/>
                    <a:lumOff val="35000"/>
                  </a:schemeClr>
                </a:solidFill>
              </a:rPr>
              <a:t>“The </a:t>
            </a:r>
            <a:r>
              <a:rPr lang="en-GB" u="sng" dirty="0">
                <a:solidFill>
                  <a:schemeClr val="bg1">
                    <a:lumMod val="65000"/>
                    <a:lumOff val="35000"/>
                  </a:schemeClr>
                </a:solidFill>
              </a:rPr>
              <a:t>reason</a:t>
            </a:r>
            <a:r>
              <a:rPr lang="en-GB" dirty="0">
                <a:solidFill>
                  <a:schemeClr val="bg1">
                    <a:lumMod val="65000"/>
                    <a:lumOff val="35000"/>
                  </a:schemeClr>
                </a:solidFill>
              </a:rPr>
              <a:t> for the exclusion would typically be that the insolvency of such entities gives rise to the particular need to protect vital interests of a large number of individuals or that the insolvency of those entities usually requires particularly prompt and circumspect action (for instance to avoid massive withdrawals of deposits). For those reasons, </a:t>
            </a:r>
            <a:r>
              <a:rPr lang="en-GB" u="sng" dirty="0">
                <a:solidFill>
                  <a:schemeClr val="bg1">
                    <a:lumMod val="65000"/>
                    <a:lumOff val="35000"/>
                  </a:schemeClr>
                </a:solidFill>
              </a:rPr>
              <a:t>the insolvency of such types of entity is administered in many States under a special regulatory regime</a:t>
            </a:r>
            <a:r>
              <a:rPr lang="en-GB" dirty="0">
                <a:solidFill>
                  <a:schemeClr val="bg1">
                    <a:lumMod val="65000"/>
                    <a:lumOff val="35000"/>
                  </a:schemeClr>
                </a:solidFill>
              </a:rPr>
              <a:t>…  </a:t>
            </a:r>
            <a:r>
              <a:rPr lang="en-GB" u="sng" dirty="0">
                <a:solidFill>
                  <a:schemeClr val="bg1">
                    <a:lumMod val="65000"/>
                    <a:lumOff val="35000"/>
                  </a:schemeClr>
                </a:solidFill>
              </a:rPr>
              <a:t>It is not advisable to exclude all cases of insolvency of the entities</a:t>
            </a:r>
            <a:r>
              <a:rPr lang="en-GB" dirty="0">
                <a:solidFill>
                  <a:schemeClr val="bg1">
                    <a:lumMod val="65000"/>
                    <a:lumOff val="35000"/>
                  </a:schemeClr>
                </a:solidFill>
              </a:rPr>
              <a:t> mentioned in paragraph 2. In particular, the </a:t>
            </a:r>
            <a:r>
              <a:rPr lang="en-GB" u="sng" dirty="0">
                <a:solidFill>
                  <a:schemeClr val="bg1">
                    <a:lumMod val="65000"/>
                    <a:lumOff val="35000"/>
                  </a:schemeClr>
                </a:solidFill>
              </a:rPr>
              <a:t>enacting State might wish to treat, for recognition purposes, a foreign insolvency proceeding relating to a bank or an insurance company as an ordinary insolvency proceeding if the insolvency of the branch or of the assets of the foreign entity in the enacting State do not fall under the national regulatory scheme</a:t>
            </a:r>
            <a:r>
              <a:rPr lang="en-GB" dirty="0">
                <a:solidFill>
                  <a:schemeClr val="bg1">
                    <a:lumMod val="65000"/>
                    <a:lumOff val="35000"/>
                  </a:schemeClr>
                </a:solidFill>
              </a:rPr>
              <a:t>. The enacting State might also wish not to exclude the possibility of recognition of a foreign proceeding involving one of those entities if the law of the State of origin does not make that proceeding subject to special regulation…a State may wish to make sure that it would not inadvertently and undesirably limit the right of the insolvency representative or court to seek assistance or recognition abroad of an insolvency proceeding conducted in the territory of the enacting State, merely because that insolvency is subject to a special regulatory regime…”</a:t>
            </a:r>
            <a:endParaRPr lang="en-GB" sz="3600" b="1" dirty="0">
              <a:solidFill>
                <a:schemeClr val="bg1">
                  <a:lumMod val="65000"/>
                  <a:lumOff val="35000"/>
                </a:schemeClr>
              </a:solidFill>
            </a:endParaRPr>
          </a:p>
        </p:txBody>
      </p:sp>
      <p:sp>
        <p:nvSpPr>
          <p:cNvPr id="25" name="TextBox 24">
            <a:extLst>
              <a:ext uri="{FF2B5EF4-FFF2-40B4-BE49-F238E27FC236}">
                <a16:creationId xmlns:a16="http://schemas.microsoft.com/office/drawing/2014/main" id="{38243230-FBA3-94F9-2734-ED552CC19519}"/>
              </a:ext>
            </a:extLst>
          </p:cNvPr>
          <p:cNvSpPr txBox="1"/>
          <p:nvPr/>
        </p:nvSpPr>
        <p:spPr>
          <a:xfrm>
            <a:off x="10608985" y="881045"/>
            <a:ext cx="1583015" cy="923330"/>
          </a:xfrm>
          <a:prstGeom prst="rect">
            <a:avLst/>
          </a:prstGeom>
          <a:noFill/>
        </p:spPr>
        <p:txBody>
          <a:bodyPr wrap="square" rtlCol="0">
            <a:spAutoFit/>
          </a:bodyPr>
          <a:lstStyle/>
          <a:p>
            <a:r>
              <a:rPr lang="en-GB" dirty="0"/>
              <a:t>Specially regulated proceeding</a:t>
            </a:r>
          </a:p>
        </p:txBody>
      </p:sp>
      <p:sp>
        <p:nvSpPr>
          <p:cNvPr id="6" name="Title 1">
            <a:extLst>
              <a:ext uri="{FF2B5EF4-FFF2-40B4-BE49-F238E27FC236}">
                <a16:creationId xmlns:a16="http://schemas.microsoft.com/office/drawing/2014/main" id="{487E3F54-9278-5A70-D346-D6B5CFF8EFBB}"/>
              </a:ext>
            </a:extLst>
          </p:cNvPr>
          <p:cNvSpPr>
            <a:spLocks noGrp="1"/>
          </p:cNvSpPr>
          <p:nvPr>
            <p:ph type="title"/>
          </p:nvPr>
        </p:nvSpPr>
        <p:spPr>
          <a:xfrm>
            <a:off x="680321" y="753228"/>
            <a:ext cx="9613861" cy="1080938"/>
          </a:xfrm>
        </p:spPr>
        <p:txBody>
          <a:bodyPr>
            <a:normAutofit/>
          </a:bodyPr>
          <a:lstStyle/>
          <a:p>
            <a:r>
              <a:rPr lang="en-GB" sz="2700" dirty="0"/>
              <a:t>Exclusions: specially regulated insolvency proceedings (cont.)</a:t>
            </a:r>
            <a:endParaRPr lang="en-US" sz="2700" dirty="0"/>
          </a:p>
        </p:txBody>
      </p:sp>
    </p:spTree>
    <p:extLst>
      <p:ext uri="{BB962C8B-B14F-4D97-AF65-F5344CB8AC3E}">
        <p14:creationId xmlns:p14="http://schemas.microsoft.com/office/powerpoint/2010/main" val="4484504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3000">
              <a:schemeClr val="tx1">
                <a:lumMod val="85000"/>
              </a:schemeClr>
            </a:gs>
            <a:gs pos="0">
              <a:srgbClr val="0070C0"/>
            </a:gs>
            <a:gs pos="1000">
              <a:schemeClr val="accent4"/>
            </a:gs>
            <a:gs pos="0">
              <a:schemeClr val="accent4"/>
            </a:gs>
          </a:gsLst>
          <a:lin ang="2520000" scaled="0"/>
        </a:gradFill>
        <a:effectLst/>
      </p:bgPr>
    </p:bg>
    <p:spTree>
      <p:nvGrpSpPr>
        <p:cNvPr id="1" name="">
          <a:extLst>
            <a:ext uri="{FF2B5EF4-FFF2-40B4-BE49-F238E27FC236}">
              <a16:creationId xmlns:a16="http://schemas.microsoft.com/office/drawing/2014/main" id="{31F29E0E-B5D0-FFB9-3472-565311B3578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4914D0-3606-C6AA-5DE4-98CAC636D108}"/>
              </a:ext>
            </a:extLst>
          </p:cNvPr>
          <p:cNvSpPr>
            <a:spLocks noGrp="1"/>
          </p:cNvSpPr>
          <p:nvPr>
            <p:ph idx="1"/>
          </p:nvPr>
        </p:nvSpPr>
        <p:spPr>
          <a:xfrm>
            <a:off x="2057401" y="2336873"/>
            <a:ext cx="7796561" cy="3599316"/>
          </a:xfrm>
        </p:spPr>
        <p:txBody>
          <a:bodyPr>
            <a:normAutofit/>
          </a:bodyPr>
          <a:lstStyle/>
          <a:p>
            <a:pPr marL="0" indent="0">
              <a:buNone/>
            </a:pPr>
            <a:endParaRPr lang="en-US" sz="2000">
              <a:solidFill>
                <a:schemeClr val="bg1"/>
              </a:solidFill>
            </a:endParaRPr>
          </a:p>
          <a:p>
            <a:endParaRPr lang="en-US"/>
          </a:p>
          <a:p>
            <a:endParaRPr lang="en-US"/>
          </a:p>
        </p:txBody>
      </p:sp>
      <p:sp>
        <p:nvSpPr>
          <p:cNvPr id="7" name="TextBox 6">
            <a:extLst>
              <a:ext uri="{FF2B5EF4-FFF2-40B4-BE49-F238E27FC236}">
                <a16:creationId xmlns:a16="http://schemas.microsoft.com/office/drawing/2014/main" id="{A729E3B6-B6F7-DF6E-7158-81594BDA90EA}"/>
              </a:ext>
            </a:extLst>
          </p:cNvPr>
          <p:cNvSpPr txBox="1"/>
          <p:nvPr/>
        </p:nvSpPr>
        <p:spPr>
          <a:xfrm>
            <a:off x="995123" y="2242871"/>
            <a:ext cx="9613862" cy="3170099"/>
          </a:xfrm>
          <a:prstGeom prst="rect">
            <a:avLst/>
          </a:prstGeom>
          <a:noFill/>
        </p:spPr>
        <p:txBody>
          <a:bodyPr wrap="square">
            <a:spAutoFit/>
          </a:bodyPr>
          <a:lstStyle/>
          <a:p>
            <a:pPr marL="342900" lvl="1" indent="-342900">
              <a:spcAft>
                <a:spcPts val="1200"/>
              </a:spcAft>
              <a:buFont typeface="Wingdings" panose="05000000000000000000" pitchFamily="2" charset="2"/>
              <a:buChar char="Ø"/>
            </a:pPr>
            <a:r>
              <a:rPr lang="en-GB" sz="2000" b="1" dirty="0">
                <a:solidFill>
                  <a:schemeClr val="bg1"/>
                </a:solidFill>
              </a:rPr>
              <a:t>Specially regulated insolvency proceedings</a:t>
            </a:r>
          </a:p>
          <a:p>
            <a:pPr marL="800100" lvl="2" indent="-342900">
              <a:spcAft>
                <a:spcPts val="1200"/>
              </a:spcAft>
              <a:buFont typeface="Wingdings" panose="05000000000000000000" pitchFamily="2" charset="2"/>
              <a:buChar char="Ø"/>
            </a:pPr>
            <a:r>
              <a:rPr lang="en-GB" sz="2000" dirty="0">
                <a:solidFill>
                  <a:schemeClr val="bg1"/>
                </a:solidFill>
              </a:rPr>
              <a:t>Specially regulated proceedings may be excluded from scope</a:t>
            </a:r>
          </a:p>
          <a:p>
            <a:pPr marL="800100" lvl="2" indent="-342900">
              <a:spcAft>
                <a:spcPts val="1200"/>
              </a:spcAft>
              <a:buFont typeface="Wingdings" panose="05000000000000000000" pitchFamily="2" charset="2"/>
              <a:buChar char="Ø"/>
            </a:pPr>
            <a:r>
              <a:rPr lang="en-GB" sz="2000" dirty="0">
                <a:solidFill>
                  <a:schemeClr val="bg1"/>
                </a:solidFill>
              </a:rPr>
              <a:t>Including them may be useful: enables cooperative/centralised solutions per modified universalism; see </a:t>
            </a:r>
            <a:r>
              <a:rPr lang="en-GB" sz="2000" dirty="0" err="1">
                <a:solidFill>
                  <a:schemeClr val="bg1"/>
                </a:solidFill>
              </a:rPr>
              <a:t>eg</a:t>
            </a:r>
            <a:r>
              <a:rPr lang="en-GB" sz="2000" dirty="0">
                <a:solidFill>
                  <a:schemeClr val="bg1"/>
                </a:solidFill>
              </a:rPr>
              <a:t> </a:t>
            </a:r>
            <a:r>
              <a:rPr lang="en-GB" i="1" dirty="0">
                <a:solidFill>
                  <a:srgbClr val="0070C0"/>
                </a:solidFill>
              </a:rPr>
              <a:t>International Bank of Azerbaijan OJSC (UK 2017); Flynn v Wallace (USA 2015); PJSC Bank Finance and Credit (UK 2021)</a:t>
            </a:r>
          </a:p>
          <a:p>
            <a:pPr marL="800100" lvl="2" indent="-342900">
              <a:spcAft>
                <a:spcPts val="1200"/>
              </a:spcAft>
              <a:buFont typeface="Wingdings" panose="05000000000000000000" pitchFamily="2" charset="2"/>
              <a:buChar char="Ø"/>
            </a:pPr>
            <a:r>
              <a:rPr lang="en-GB" sz="2000" dirty="0">
                <a:solidFill>
                  <a:schemeClr val="bg1"/>
                </a:solidFill>
              </a:rPr>
              <a:t>GEI acknowledges limitations re specially regulated proceedings; see also UNIDROIT Legislative Guide on Bank Liquidation (2025)  </a:t>
            </a:r>
          </a:p>
          <a:p>
            <a:pPr marL="342900" lvl="1" indent="-342900">
              <a:spcAft>
                <a:spcPts val="1200"/>
              </a:spcAft>
              <a:buFont typeface="Wingdings" panose="05000000000000000000" pitchFamily="2" charset="2"/>
              <a:buChar char="Ø"/>
            </a:pPr>
            <a:endParaRPr lang="en-GB" sz="2000" b="1" dirty="0">
              <a:solidFill>
                <a:schemeClr val="bg1"/>
              </a:solidFill>
            </a:endParaRPr>
          </a:p>
        </p:txBody>
      </p:sp>
      <p:sp>
        <p:nvSpPr>
          <p:cNvPr id="25" name="TextBox 24">
            <a:extLst>
              <a:ext uri="{FF2B5EF4-FFF2-40B4-BE49-F238E27FC236}">
                <a16:creationId xmlns:a16="http://schemas.microsoft.com/office/drawing/2014/main" id="{393B60FD-C06D-A097-9AC1-E2524198E4DB}"/>
              </a:ext>
            </a:extLst>
          </p:cNvPr>
          <p:cNvSpPr txBox="1"/>
          <p:nvPr/>
        </p:nvSpPr>
        <p:spPr>
          <a:xfrm>
            <a:off x="10608985" y="916671"/>
            <a:ext cx="1583015" cy="923330"/>
          </a:xfrm>
          <a:prstGeom prst="rect">
            <a:avLst/>
          </a:prstGeom>
          <a:noFill/>
        </p:spPr>
        <p:txBody>
          <a:bodyPr wrap="square" rtlCol="0">
            <a:spAutoFit/>
          </a:bodyPr>
          <a:lstStyle/>
          <a:p>
            <a:r>
              <a:rPr lang="en-GB" dirty="0"/>
              <a:t>Specially regulated proceeding</a:t>
            </a:r>
          </a:p>
        </p:txBody>
      </p:sp>
      <p:sp>
        <p:nvSpPr>
          <p:cNvPr id="6" name="Title 1">
            <a:extLst>
              <a:ext uri="{FF2B5EF4-FFF2-40B4-BE49-F238E27FC236}">
                <a16:creationId xmlns:a16="http://schemas.microsoft.com/office/drawing/2014/main" id="{AFF1425B-A902-770D-6B57-AC28321287E4}"/>
              </a:ext>
            </a:extLst>
          </p:cNvPr>
          <p:cNvSpPr>
            <a:spLocks noGrp="1"/>
          </p:cNvSpPr>
          <p:nvPr>
            <p:ph type="title"/>
          </p:nvPr>
        </p:nvSpPr>
        <p:spPr>
          <a:xfrm>
            <a:off x="680321" y="753228"/>
            <a:ext cx="9613861" cy="1080938"/>
          </a:xfrm>
        </p:spPr>
        <p:txBody>
          <a:bodyPr>
            <a:normAutofit/>
          </a:bodyPr>
          <a:lstStyle/>
          <a:p>
            <a:r>
              <a:rPr lang="en-GB" sz="2700" dirty="0"/>
              <a:t>Exclusions: specially regulated</a:t>
            </a:r>
            <a:r>
              <a:rPr lang="en-GB" sz="2700" dirty="0">
                <a:solidFill>
                  <a:srgbClr val="00B0F0"/>
                </a:solidFill>
              </a:rPr>
              <a:t> </a:t>
            </a:r>
            <a:r>
              <a:rPr lang="en-GB" sz="2700" dirty="0"/>
              <a:t>insolvency proceedings (cont.)</a:t>
            </a:r>
            <a:endParaRPr lang="en-US" sz="2700" dirty="0"/>
          </a:p>
        </p:txBody>
      </p:sp>
    </p:spTree>
    <p:extLst>
      <p:ext uri="{BB962C8B-B14F-4D97-AF65-F5344CB8AC3E}">
        <p14:creationId xmlns:p14="http://schemas.microsoft.com/office/powerpoint/2010/main" val="18427952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3000">
              <a:schemeClr val="tx1">
                <a:lumMod val="85000"/>
              </a:schemeClr>
            </a:gs>
            <a:gs pos="0">
              <a:srgbClr val="0070C0"/>
            </a:gs>
            <a:gs pos="1000">
              <a:schemeClr val="accent4"/>
            </a:gs>
            <a:gs pos="0">
              <a:schemeClr val="accent4"/>
            </a:gs>
          </a:gsLst>
          <a:lin ang="2520000" scaled="0"/>
        </a:gradFill>
        <a:effectLst/>
      </p:bgPr>
    </p:bg>
    <p:spTree>
      <p:nvGrpSpPr>
        <p:cNvPr id="1" name="">
          <a:extLst>
            <a:ext uri="{FF2B5EF4-FFF2-40B4-BE49-F238E27FC236}">
              <a16:creationId xmlns:a16="http://schemas.microsoft.com/office/drawing/2014/main" id="{F7A08B88-04A3-8A80-6156-2CDF3EA0322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D2A178-A582-9170-4103-9041CF576BA8}"/>
              </a:ext>
            </a:extLst>
          </p:cNvPr>
          <p:cNvSpPr>
            <a:spLocks noGrp="1"/>
          </p:cNvSpPr>
          <p:nvPr>
            <p:ph idx="1"/>
          </p:nvPr>
        </p:nvSpPr>
        <p:spPr>
          <a:xfrm>
            <a:off x="2057401" y="2336873"/>
            <a:ext cx="7796561" cy="3599316"/>
          </a:xfrm>
        </p:spPr>
        <p:txBody>
          <a:bodyPr>
            <a:normAutofit/>
          </a:bodyPr>
          <a:lstStyle/>
          <a:p>
            <a:pPr marL="0" indent="0">
              <a:buNone/>
            </a:pPr>
            <a:endParaRPr lang="en-US" sz="2000">
              <a:solidFill>
                <a:schemeClr val="bg1"/>
              </a:solidFill>
            </a:endParaRPr>
          </a:p>
          <a:p>
            <a:endParaRPr lang="en-US"/>
          </a:p>
          <a:p>
            <a:endParaRPr lang="en-US"/>
          </a:p>
        </p:txBody>
      </p:sp>
      <p:sp>
        <p:nvSpPr>
          <p:cNvPr id="7" name="TextBox 6">
            <a:extLst>
              <a:ext uri="{FF2B5EF4-FFF2-40B4-BE49-F238E27FC236}">
                <a16:creationId xmlns:a16="http://schemas.microsoft.com/office/drawing/2014/main" id="{C7FFA730-9111-1D3B-BD1F-F2FE5A3A01D0}"/>
              </a:ext>
            </a:extLst>
          </p:cNvPr>
          <p:cNvSpPr txBox="1"/>
          <p:nvPr/>
        </p:nvSpPr>
        <p:spPr>
          <a:xfrm>
            <a:off x="995123" y="2242871"/>
            <a:ext cx="9613862" cy="3354765"/>
          </a:xfrm>
          <a:prstGeom prst="rect">
            <a:avLst/>
          </a:prstGeom>
          <a:noFill/>
        </p:spPr>
        <p:txBody>
          <a:bodyPr wrap="square">
            <a:spAutoFit/>
          </a:bodyPr>
          <a:lstStyle/>
          <a:p>
            <a:endParaRPr lang="en-GB" dirty="0"/>
          </a:p>
          <a:p>
            <a:r>
              <a:rPr lang="en-GB" dirty="0">
                <a:solidFill>
                  <a:schemeClr val="bg1"/>
                </a:solidFill>
              </a:rPr>
              <a:t>UNIDROIT Legislative Guide on Bank Liquidation 2025:</a:t>
            </a:r>
          </a:p>
          <a:p>
            <a:endParaRPr lang="en-GB" dirty="0">
              <a:solidFill>
                <a:schemeClr val="bg1"/>
              </a:solidFill>
            </a:endParaRPr>
          </a:p>
          <a:p>
            <a:r>
              <a:rPr lang="en-GB" dirty="0">
                <a:solidFill>
                  <a:schemeClr val="bg1">
                    <a:lumMod val="65000"/>
                    <a:lumOff val="35000"/>
                  </a:schemeClr>
                </a:solidFill>
              </a:rPr>
              <a:t>“Several international standards have addressed cross-border insolvency, including the 1997 UNCITRAL Model Law on Cross-border Insolvency (MLCBI) and the UNCITRAL MLEGI. </a:t>
            </a:r>
            <a:r>
              <a:rPr lang="en-GB" b="1" u="sng" dirty="0">
                <a:solidFill>
                  <a:schemeClr val="bg1">
                    <a:lumMod val="65000"/>
                    <a:lumOff val="35000"/>
                  </a:schemeClr>
                </a:solidFill>
              </a:rPr>
              <a:t>However, neither addresses the specificities of banks</a:t>
            </a:r>
            <a:r>
              <a:rPr lang="en-GB" b="1" dirty="0">
                <a:solidFill>
                  <a:schemeClr val="bg1">
                    <a:lumMod val="65000"/>
                    <a:lumOff val="35000"/>
                  </a:schemeClr>
                </a:solidFill>
              </a:rPr>
              <a:t> </a:t>
            </a:r>
            <a:r>
              <a:rPr lang="en-GB" dirty="0">
                <a:solidFill>
                  <a:schemeClr val="bg1">
                    <a:lumMod val="65000"/>
                    <a:lumOff val="35000"/>
                  </a:schemeClr>
                </a:solidFill>
              </a:rPr>
              <a:t>(for example, they have not considered the role of banking authorities, which play a prominent role in bank liquidation proceedings). Both UNCITRAL Model Laws offer States the option of excluding banks from their scope, recognising that banks may be subject to a special insolvency regime…”</a:t>
            </a:r>
          </a:p>
          <a:p>
            <a:pPr marL="800100" lvl="2" indent="-342900">
              <a:spcAft>
                <a:spcPts val="1200"/>
              </a:spcAft>
              <a:buFont typeface="Wingdings" panose="05000000000000000000" pitchFamily="2" charset="2"/>
              <a:buChar char="Ø"/>
            </a:pPr>
            <a:endParaRPr lang="en-GB" sz="2000" dirty="0">
              <a:solidFill>
                <a:schemeClr val="bg1"/>
              </a:solidFill>
            </a:endParaRPr>
          </a:p>
          <a:p>
            <a:pPr marL="0" lvl="1">
              <a:spcAft>
                <a:spcPts val="1200"/>
              </a:spcAft>
            </a:pPr>
            <a:endParaRPr lang="en-GB" sz="2000" b="1" dirty="0">
              <a:solidFill>
                <a:schemeClr val="bg1"/>
              </a:solidFill>
            </a:endParaRPr>
          </a:p>
        </p:txBody>
      </p:sp>
      <p:sp>
        <p:nvSpPr>
          <p:cNvPr id="25" name="TextBox 24">
            <a:extLst>
              <a:ext uri="{FF2B5EF4-FFF2-40B4-BE49-F238E27FC236}">
                <a16:creationId xmlns:a16="http://schemas.microsoft.com/office/drawing/2014/main" id="{10766F74-65D1-12E8-2836-789114739C25}"/>
              </a:ext>
            </a:extLst>
          </p:cNvPr>
          <p:cNvSpPr txBox="1"/>
          <p:nvPr/>
        </p:nvSpPr>
        <p:spPr>
          <a:xfrm>
            <a:off x="10608985" y="916671"/>
            <a:ext cx="1583015" cy="923330"/>
          </a:xfrm>
          <a:prstGeom prst="rect">
            <a:avLst/>
          </a:prstGeom>
          <a:noFill/>
        </p:spPr>
        <p:txBody>
          <a:bodyPr wrap="square" rtlCol="0">
            <a:spAutoFit/>
          </a:bodyPr>
          <a:lstStyle/>
          <a:p>
            <a:r>
              <a:rPr lang="en-GB" dirty="0"/>
              <a:t>Specially regulated proceeding</a:t>
            </a:r>
          </a:p>
        </p:txBody>
      </p:sp>
      <p:sp>
        <p:nvSpPr>
          <p:cNvPr id="6" name="Title 1">
            <a:extLst>
              <a:ext uri="{FF2B5EF4-FFF2-40B4-BE49-F238E27FC236}">
                <a16:creationId xmlns:a16="http://schemas.microsoft.com/office/drawing/2014/main" id="{66583B46-8A93-AE84-BDD5-B89A4E88F70B}"/>
              </a:ext>
            </a:extLst>
          </p:cNvPr>
          <p:cNvSpPr>
            <a:spLocks noGrp="1"/>
          </p:cNvSpPr>
          <p:nvPr>
            <p:ph type="title"/>
          </p:nvPr>
        </p:nvSpPr>
        <p:spPr>
          <a:xfrm>
            <a:off x="680321" y="753228"/>
            <a:ext cx="9613861" cy="1080938"/>
          </a:xfrm>
        </p:spPr>
        <p:txBody>
          <a:bodyPr>
            <a:normAutofit/>
          </a:bodyPr>
          <a:lstStyle/>
          <a:p>
            <a:r>
              <a:rPr lang="en-GB" sz="2700" dirty="0"/>
              <a:t>Exclusions: specially regulated</a:t>
            </a:r>
            <a:r>
              <a:rPr lang="en-GB" sz="2700" dirty="0">
                <a:solidFill>
                  <a:srgbClr val="00B0F0"/>
                </a:solidFill>
              </a:rPr>
              <a:t> </a:t>
            </a:r>
            <a:r>
              <a:rPr lang="en-GB" sz="2700" dirty="0"/>
              <a:t>insolvency proceedings (cont.)</a:t>
            </a:r>
            <a:endParaRPr lang="en-US" sz="2700" dirty="0"/>
          </a:p>
        </p:txBody>
      </p:sp>
    </p:spTree>
    <p:extLst>
      <p:ext uri="{BB962C8B-B14F-4D97-AF65-F5344CB8AC3E}">
        <p14:creationId xmlns:p14="http://schemas.microsoft.com/office/powerpoint/2010/main" val="29261006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83E39-E5F6-39BD-031C-4C259BFB6F83}"/>
            </a:ext>
          </a:extLst>
        </p:cNvPr>
        <p:cNvGrpSpPr/>
        <p:nvPr/>
      </p:nvGrpSpPr>
      <p:grpSpPr>
        <a:xfrm>
          <a:off x="0" y="0"/>
          <a:ext cx="0" cy="0"/>
          <a:chOff x="0" y="0"/>
          <a:chExt cx="0" cy="0"/>
        </a:xfrm>
      </p:grpSpPr>
      <p:sp>
        <p:nvSpPr>
          <p:cNvPr id="2" name="Text Placeholder 50">
            <a:extLst>
              <a:ext uri="{FF2B5EF4-FFF2-40B4-BE49-F238E27FC236}">
                <a16:creationId xmlns:a16="http://schemas.microsoft.com/office/drawing/2014/main" id="{DB7FE048-0971-D365-A5C9-2B4685E93360}"/>
              </a:ext>
            </a:extLst>
          </p:cNvPr>
          <p:cNvSpPr txBox="1">
            <a:spLocks/>
          </p:cNvSpPr>
          <p:nvPr/>
        </p:nvSpPr>
        <p:spPr>
          <a:xfrm>
            <a:off x="903330" y="2778827"/>
            <a:ext cx="10251748" cy="1603169"/>
          </a:xfrm>
          <a:prstGeom prst="rect">
            <a:avLst/>
          </a:prstGeom>
        </p:spPr>
        <p:txBody>
          <a:bodyPr/>
          <a:lstStyle>
            <a:lvl1pPr marL="0" indent="0" algn="l" defTabSz="914400" rtl="0" eaLnBrk="1" latinLnBrk="0" hangingPunct="1">
              <a:lnSpc>
                <a:spcPct val="104000"/>
              </a:lnSpc>
              <a:spcBef>
                <a:spcPts val="0"/>
              </a:spcBef>
              <a:buFont typeface="Arial" panose="020B0604020202020204" pitchFamily="34" charset="0"/>
              <a:buNone/>
              <a:defRPr sz="1600" b="0" i="0" kern="1200" spc="30" baseline="0">
                <a:solidFill>
                  <a:schemeClr val="tx1"/>
                </a:solidFill>
                <a:latin typeface="Aptos" panose="020B0004020202020204" pitchFamily="34" charset="0"/>
                <a:ea typeface="+mn-ea"/>
                <a:cs typeface="Calibri" panose="020F050202020403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Calibri" panose="020F0502020204030204" pitchFamily="34" charset="0"/>
                <a:ea typeface="+mn-ea"/>
                <a:cs typeface="Calibri" panose="020F050202020403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Calibri" panose="020F0502020204030204" pitchFamily="34" charset="0"/>
                <a:ea typeface="+mn-ea"/>
                <a:cs typeface="Calibri" panose="020F050202020403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Calibri" panose="020F0502020204030204" pitchFamily="34" charset="0"/>
                <a:ea typeface="+mn-ea"/>
                <a:cs typeface="Calibri" panose="020F050202020403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GB" sz="4000" dirty="0"/>
              <a:t>Summary and possible improvements</a:t>
            </a:r>
          </a:p>
          <a:p>
            <a:pPr algn="ctr"/>
            <a:r>
              <a:rPr lang="en-GB" sz="3000" dirty="0"/>
              <a:t>(areas for further deliberations) </a:t>
            </a:r>
            <a:endParaRPr lang="en-GB" sz="3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748123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3000">
              <a:schemeClr val="tx1">
                <a:lumMod val="85000"/>
              </a:schemeClr>
            </a:gs>
            <a:gs pos="0">
              <a:srgbClr val="0070C0"/>
            </a:gs>
            <a:gs pos="1000">
              <a:schemeClr val="accent4"/>
            </a:gs>
            <a:gs pos="0">
              <a:schemeClr val="accent4"/>
            </a:gs>
          </a:gsLst>
          <a:lin ang="2520000" scaled="0"/>
        </a:gradFill>
        <a:effectLst/>
      </p:bgPr>
    </p:bg>
    <p:spTree>
      <p:nvGrpSpPr>
        <p:cNvPr id="1" name="">
          <a:extLst>
            <a:ext uri="{FF2B5EF4-FFF2-40B4-BE49-F238E27FC236}">
              <a16:creationId xmlns:a16="http://schemas.microsoft.com/office/drawing/2014/main" id="{F5853931-D475-D571-72D2-52A0206C7D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0C8AB6-9BA2-9228-647A-B967B675C857}"/>
              </a:ext>
            </a:extLst>
          </p:cNvPr>
          <p:cNvSpPr>
            <a:spLocks noGrp="1"/>
          </p:cNvSpPr>
          <p:nvPr>
            <p:ph type="title"/>
          </p:nvPr>
        </p:nvSpPr>
        <p:spPr/>
        <p:txBody>
          <a:bodyPr>
            <a:normAutofit/>
          </a:bodyPr>
          <a:lstStyle/>
          <a:p>
            <a:r>
              <a:rPr lang="en-GB" sz="3200" dirty="0"/>
              <a:t>Summary - possible improvements</a:t>
            </a:r>
            <a:endParaRPr lang="en-US" sz="3200" dirty="0"/>
          </a:p>
        </p:txBody>
      </p:sp>
      <p:sp>
        <p:nvSpPr>
          <p:cNvPr id="3" name="Content Placeholder 2">
            <a:extLst>
              <a:ext uri="{FF2B5EF4-FFF2-40B4-BE49-F238E27FC236}">
                <a16:creationId xmlns:a16="http://schemas.microsoft.com/office/drawing/2014/main" id="{C9B3C9E4-161F-6889-D8D7-1510B33C1C75}"/>
              </a:ext>
            </a:extLst>
          </p:cNvPr>
          <p:cNvSpPr>
            <a:spLocks noGrp="1"/>
          </p:cNvSpPr>
          <p:nvPr>
            <p:ph idx="1"/>
          </p:nvPr>
        </p:nvSpPr>
        <p:spPr>
          <a:xfrm>
            <a:off x="680321" y="2336873"/>
            <a:ext cx="9173641" cy="3599316"/>
          </a:xfrm>
        </p:spPr>
        <p:txBody>
          <a:bodyPr>
            <a:normAutofit fontScale="92500" lnSpcReduction="10000"/>
          </a:bodyPr>
          <a:lstStyle/>
          <a:p>
            <a:pPr>
              <a:buFont typeface="Wingdings" panose="05000000000000000000" pitchFamily="2" charset="2"/>
              <a:buChar char="Ø"/>
            </a:pPr>
            <a:r>
              <a:rPr lang="en-US" sz="2000" b="1" dirty="0">
                <a:solidFill>
                  <a:schemeClr val="bg2"/>
                </a:solidFill>
              </a:rPr>
              <a:t>Articulating underlying Principle</a:t>
            </a:r>
          </a:p>
          <a:p>
            <a:r>
              <a:rPr lang="en-GB" sz="2000" dirty="0">
                <a:solidFill>
                  <a:schemeClr val="bg1"/>
                </a:solidFill>
              </a:rPr>
              <a:t>GEI could explicitly articulate </a:t>
            </a:r>
            <a:r>
              <a:rPr lang="en-GB" sz="2000" b="1" dirty="0">
                <a:solidFill>
                  <a:schemeClr val="bg1"/>
                </a:solidFill>
              </a:rPr>
              <a:t>modified universalism </a:t>
            </a:r>
            <a:r>
              <a:rPr lang="en-GB" sz="2000" dirty="0">
                <a:solidFill>
                  <a:schemeClr val="bg1"/>
                </a:solidFill>
              </a:rPr>
              <a:t>as the Model Law’s underlying principle. </a:t>
            </a:r>
          </a:p>
          <a:p>
            <a:r>
              <a:rPr lang="en-GB" sz="2000" b="1" dirty="0">
                <a:solidFill>
                  <a:schemeClr val="bg1"/>
                </a:solidFill>
              </a:rPr>
              <a:t>Deliberate on what the principle envisions </a:t>
            </a:r>
            <a:r>
              <a:rPr lang="en-GB" sz="2000" dirty="0">
                <a:solidFill>
                  <a:schemeClr val="bg1"/>
                </a:solidFill>
              </a:rPr>
              <a:t>along the lines of: coordinated and efficient administration of cross-border insolvency, through recognition and relief/assistance primarily to foreign main proceedings; promoting cooperation and centralisation to achieve global solutions; while safeguarding public policy and creditors interests. </a:t>
            </a:r>
          </a:p>
          <a:p>
            <a:r>
              <a:rPr lang="en-GB" sz="2000" b="1" dirty="0">
                <a:solidFill>
                  <a:schemeClr val="bg1"/>
                </a:solidFill>
              </a:rPr>
              <a:t>Deliberate on how this principles impacts scope </a:t>
            </a:r>
            <a:r>
              <a:rPr lang="en-GB" sz="2000" dirty="0">
                <a:solidFill>
                  <a:schemeClr val="bg1"/>
                </a:solidFill>
              </a:rPr>
              <a:t>and enactments, avoiding ‘</a:t>
            </a:r>
            <a:r>
              <a:rPr lang="en-GB" sz="2000" u="sng" dirty="0">
                <a:solidFill>
                  <a:schemeClr val="bg1"/>
                </a:solidFill>
              </a:rPr>
              <a:t>reciprocity</a:t>
            </a:r>
            <a:r>
              <a:rPr lang="en-GB" sz="2000" dirty="0">
                <a:solidFill>
                  <a:schemeClr val="bg1"/>
                </a:solidFill>
              </a:rPr>
              <a:t>’ requirements </a:t>
            </a:r>
          </a:p>
          <a:p>
            <a:r>
              <a:rPr lang="en-GB" sz="2000" b="1" dirty="0">
                <a:solidFill>
                  <a:schemeClr val="bg1"/>
                </a:solidFill>
              </a:rPr>
              <a:t>Deliberate on the principle should guide </a:t>
            </a:r>
            <a:r>
              <a:rPr lang="en-GB" sz="2000" dirty="0">
                <a:solidFill>
                  <a:schemeClr val="bg1"/>
                </a:solidFill>
              </a:rPr>
              <a:t>other aspects of Scope and other aspects of MLCBI concerning </a:t>
            </a:r>
            <a:r>
              <a:rPr lang="en-GB" sz="2000" b="1" dirty="0">
                <a:solidFill>
                  <a:schemeClr val="bg1"/>
                </a:solidFill>
              </a:rPr>
              <a:t>recognition, relief/assistance, and cooperation</a:t>
            </a:r>
            <a:r>
              <a:rPr lang="en-GB" sz="2000" dirty="0">
                <a:solidFill>
                  <a:schemeClr val="bg1"/>
                </a:solidFill>
              </a:rPr>
              <a:t>.</a:t>
            </a:r>
          </a:p>
          <a:p>
            <a:endParaRPr lang="en-US" sz="2000" dirty="0">
              <a:solidFill>
                <a:schemeClr val="bg1"/>
              </a:solidFill>
            </a:endParaRPr>
          </a:p>
          <a:p>
            <a:endParaRPr lang="en-US" sz="2000" dirty="0">
              <a:solidFill>
                <a:schemeClr val="bg1"/>
              </a:solidFill>
            </a:endParaRPr>
          </a:p>
        </p:txBody>
      </p:sp>
      <p:sp>
        <p:nvSpPr>
          <p:cNvPr id="25" name="TextBox 24">
            <a:extLst>
              <a:ext uri="{FF2B5EF4-FFF2-40B4-BE49-F238E27FC236}">
                <a16:creationId xmlns:a16="http://schemas.microsoft.com/office/drawing/2014/main" id="{A7C1F4BD-FF6E-816B-C6AA-3049BC212C9A}"/>
              </a:ext>
            </a:extLst>
          </p:cNvPr>
          <p:cNvSpPr txBox="1"/>
          <p:nvPr/>
        </p:nvSpPr>
        <p:spPr>
          <a:xfrm>
            <a:off x="10608985" y="1035424"/>
            <a:ext cx="1583015" cy="353943"/>
          </a:xfrm>
          <a:prstGeom prst="rect">
            <a:avLst/>
          </a:prstGeom>
          <a:noFill/>
        </p:spPr>
        <p:txBody>
          <a:bodyPr wrap="square" rtlCol="0">
            <a:spAutoFit/>
          </a:bodyPr>
          <a:lstStyle/>
          <a:p>
            <a:r>
              <a:rPr lang="en-GB" sz="1700" dirty="0"/>
              <a:t>Improvements </a:t>
            </a:r>
          </a:p>
        </p:txBody>
      </p:sp>
    </p:spTree>
    <p:extLst>
      <p:ext uri="{BB962C8B-B14F-4D97-AF65-F5344CB8AC3E}">
        <p14:creationId xmlns:p14="http://schemas.microsoft.com/office/powerpoint/2010/main" val="5163952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1">
          <a:gsLst>
            <a:gs pos="3000">
              <a:schemeClr val="tx1">
                <a:lumMod val="85000"/>
              </a:schemeClr>
            </a:gs>
            <a:gs pos="0">
              <a:srgbClr val="0070C0"/>
            </a:gs>
            <a:gs pos="1000">
              <a:schemeClr val="accent4"/>
            </a:gs>
            <a:gs pos="0">
              <a:schemeClr val="accent4"/>
            </a:gs>
          </a:gsLst>
          <a:lin ang="2520000" scaled="0"/>
        </a:gradFill>
        <a:effectLst/>
      </p:bgPr>
    </p:bg>
    <p:spTree>
      <p:nvGrpSpPr>
        <p:cNvPr id="1" name="">
          <a:extLst>
            <a:ext uri="{FF2B5EF4-FFF2-40B4-BE49-F238E27FC236}">
              <a16:creationId xmlns:a16="http://schemas.microsoft.com/office/drawing/2014/main" id="{0ED73058-88C9-5DB8-1186-444D2BF1ED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147523-4653-D365-DC28-CC222EEC759B}"/>
              </a:ext>
            </a:extLst>
          </p:cNvPr>
          <p:cNvSpPr>
            <a:spLocks noGrp="1"/>
          </p:cNvSpPr>
          <p:nvPr>
            <p:ph type="title"/>
          </p:nvPr>
        </p:nvSpPr>
        <p:spPr/>
        <p:txBody>
          <a:bodyPr>
            <a:normAutofit/>
          </a:bodyPr>
          <a:lstStyle/>
          <a:p>
            <a:r>
              <a:rPr lang="en-GB" sz="3200" dirty="0"/>
              <a:t>Summary- possible improvements </a:t>
            </a:r>
            <a:r>
              <a:rPr lang="en-GB" sz="2200" dirty="0"/>
              <a:t>(cont.)</a:t>
            </a:r>
            <a:endParaRPr lang="en-US" sz="2200" dirty="0"/>
          </a:p>
        </p:txBody>
      </p:sp>
      <p:sp>
        <p:nvSpPr>
          <p:cNvPr id="3" name="Content Placeholder 2">
            <a:extLst>
              <a:ext uri="{FF2B5EF4-FFF2-40B4-BE49-F238E27FC236}">
                <a16:creationId xmlns:a16="http://schemas.microsoft.com/office/drawing/2014/main" id="{2580FE08-03C7-0B91-8ED5-D0650EE04295}"/>
              </a:ext>
            </a:extLst>
          </p:cNvPr>
          <p:cNvSpPr>
            <a:spLocks noGrp="1"/>
          </p:cNvSpPr>
          <p:nvPr>
            <p:ph idx="1"/>
          </p:nvPr>
        </p:nvSpPr>
        <p:spPr>
          <a:xfrm>
            <a:off x="2057401" y="2336873"/>
            <a:ext cx="7796561" cy="3599316"/>
          </a:xfrm>
        </p:spPr>
        <p:txBody>
          <a:bodyPr>
            <a:normAutofit/>
          </a:bodyPr>
          <a:lstStyle/>
          <a:p>
            <a:pPr marL="0" indent="0">
              <a:buNone/>
            </a:pPr>
            <a:endParaRPr lang="en-US" sz="2000">
              <a:solidFill>
                <a:schemeClr val="bg1"/>
              </a:solidFill>
            </a:endParaRPr>
          </a:p>
          <a:p>
            <a:endParaRPr lang="en-US"/>
          </a:p>
          <a:p>
            <a:endParaRPr lang="en-US"/>
          </a:p>
        </p:txBody>
      </p:sp>
      <p:sp>
        <p:nvSpPr>
          <p:cNvPr id="7" name="TextBox 6">
            <a:extLst>
              <a:ext uri="{FF2B5EF4-FFF2-40B4-BE49-F238E27FC236}">
                <a16:creationId xmlns:a16="http://schemas.microsoft.com/office/drawing/2014/main" id="{FF187DE6-E19E-419E-44CB-AB6697898D7A}"/>
              </a:ext>
            </a:extLst>
          </p:cNvPr>
          <p:cNvSpPr txBox="1"/>
          <p:nvPr/>
        </p:nvSpPr>
        <p:spPr>
          <a:xfrm>
            <a:off x="309282" y="1940574"/>
            <a:ext cx="11799794" cy="5368649"/>
          </a:xfrm>
          <a:prstGeom prst="rect">
            <a:avLst/>
          </a:prstGeom>
          <a:noFill/>
        </p:spPr>
        <p:txBody>
          <a:bodyPr wrap="square">
            <a:spAutoFit/>
          </a:bodyPr>
          <a:lstStyle/>
          <a:p>
            <a:endParaRPr lang="en-GB" sz="1100" dirty="0"/>
          </a:p>
          <a:p>
            <a:pPr marL="342900" lvl="1" indent="-342900">
              <a:spcAft>
                <a:spcPts val="1200"/>
              </a:spcAft>
              <a:buFont typeface="Wingdings" panose="05000000000000000000" pitchFamily="2" charset="2"/>
              <a:buChar char="Ø"/>
            </a:pPr>
            <a:r>
              <a:rPr lang="en-GB" sz="1200" b="1" dirty="0">
                <a:solidFill>
                  <a:schemeClr val="bg2"/>
                </a:solidFill>
              </a:rPr>
              <a:t>Scope clarifications</a:t>
            </a:r>
          </a:p>
          <a:p>
            <a:pPr marL="228600" lvl="1" indent="-228600" defTabSz="914400">
              <a:lnSpc>
                <a:spcPct val="90000"/>
              </a:lnSpc>
              <a:spcBef>
                <a:spcPts val="1000"/>
              </a:spcBef>
              <a:spcAft>
                <a:spcPts val="1200"/>
              </a:spcAft>
              <a:buFont typeface="Arial" panose="020B0604020202020204" pitchFamily="34" charset="0"/>
              <a:buChar char="•"/>
            </a:pPr>
            <a:r>
              <a:rPr lang="en-GB" sz="1200" dirty="0">
                <a:solidFill>
                  <a:schemeClr val="bg1"/>
                </a:solidFill>
              </a:rPr>
              <a:t>Types of proceedings:</a:t>
            </a:r>
          </a:p>
          <a:p>
            <a:pPr marL="685800" lvl="3" indent="-228600" defTabSz="914400">
              <a:lnSpc>
                <a:spcPct val="90000"/>
              </a:lnSpc>
              <a:spcBef>
                <a:spcPts val="1000"/>
              </a:spcBef>
              <a:spcAft>
                <a:spcPts val="1200"/>
              </a:spcAft>
              <a:buFont typeface="Arial" panose="020B0604020202020204" pitchFamily="34" charset="0"/>
              <a:buChar char="•"/>
            </a:pPr>
            <a:r>
              <a:rPr lang="en-GB" sz="1200" dirty="0">
                <a:solidFill>
                  <a:schemeClr val="bg1"/>
                </a:solidFill>
              </a:rPr>
              <a:t>Deliberate on how to include </a:t>
            </a:r>
            <a:r>
              <a:rPr lang="en-GB" sz="1200" u="sng" dirty="0">
                <a:solidFill>
                  <a:schemeClr val="bg1"/>
                </a:solidFill>
              </a:rPr>
              <a:t>restructuring</a:t>
            </a:r>
            <a:r>
              <a:rPr lang="en-GB" sz="1200" dirty="0">
                <a:solidFill>
                  <a:schemeClr val="bg1"/>
                </a:solidFill>
              </a:rPr>
              <a:t> (including preventing, prepack, pre-insolvency) proceedings more explicitly; proceedings aimed at addressing circumstances where a debtor is, or is likely to become, unable to discharge its liabilities in full; restructuring aims to eliminate, reduce, or prevent financial difficulties or to mitigate their effect on the debtor and stakeholders.</a:t>
            </a:r>
          </a:p>
          <a:p>
            <a:pPr marL="685800" lvl="3" indent="-228600" defTabSz="914400">
              <a:lnSpc>
                <a:spcPct val="90000"/>
              </a:lnSpc>
              <a:spcBef>
                <a:spcPts val="1000"/>
              </a:spcBef>
              <a:spcAft>
                <a:spcPts val="1200"/>
              </a:spcAft>
              <a:buFont typeface="Arial" panose="020B0604020202020204" pitchFamily="34" charset="0"/>
              <a:buChar char="•"/>
            </a:pPr>
            <a:r>
              <a:rPr lang="en-GB" sz="1200" dirty="0">
                <a:solidFill>
                  <a:schemeClr val="bg1"/>
                </a:solidFill>
              </a:rPr>
              <a:t>Reconsider relevance/helpfulness of ‘severe’ as qualifier in ‘foreign proceeding’ definition.</a:t>
            </a:r>
          </a:p>
          <a:p>
            <a:pPr marL="228600" lvl="1" indent="-228600" defTabSz="914400">
              <a:lnSpc>
                <a:spcPct val="90000"/>
              </a:lnSpc>
              <a:spcBef>
                <a:spcPts val="1000"/>
              </a:spcBef>
              <a:spcAft>
                <a:spcPts val="1200"/>
              </a:spcAft>
              <a:buFont typeface="Arial" panose="020B0604020202020204" pitchFamily="34" charset="0"/>
              <a:buChar char="•"/>
            </a:pPr>
            <a:r>
              <a:rPr lang="en-GB" sz="1200" dirty="0">
                <a:solidFill>
                  <a:schemeClr val="bg1"/>
                </a:solidFill>
              </a:rPr>
              <a:t>Type of debtors: </a:t>
            </a:r>
          </a:p>
          <a:p>
            <a:pPr marL="685800" lvl="3" indent="-228600" defTabSz="914400">
              <a:lnSpc>
                <a:spcPct val="90000"/>
              </a:lnSpc>
              <a:spcBef>
                <a:spcPts val="1000"/>
              </a:spcBef>
              <a:spcAft>
                <a:spcPts val="1200"/>
              </a:spcAft>
              <a:buFont typeface="Arial" panose="020B0604020202020204" pitchFamily="34" charset="0"/>
              <a:buChar char="•"/>
            </a:pPr>
            <a:r>
              <a:rPr lang="en-GB" sz="1200" dirty="0">
                <a:solidFill>
                  <a:schemeClr val="bg1"/>
                </a:solidFill>
              </a:rPr>
              <a:t>Consider clarifying circumstances where </a:t>
            </a:r>
            <a:r>
              <a:rPr lang="en-GB" sz="1200" u="sng" dirty="0">
                <a:solidFill>
                  <a:schemeClr val="bg1"/>
                </a:solidFill>
              </a:rPr>
              <a:t>enterprise group entities</a:t>
            </a:r>
            <a:r>
              <a:rPr lang="en-GB" sz="1200" dirty="0">
                <a:solidFill>
                  <a:schemeClr val="bg1"/>
                </a:solidFill>
              </a:rPr>
              <a:t> may be in scope; and purpose and possibility of centralising group proceedings (</a:t>
            </a:r>
            <a:r>
              <a:rPr lang="en-GB" sz="1200" dirty="0" err="1">
                <a:solidFill>
                  <a:schemeClr val="bg1"/>
                </a:solidFill>
              </a:rPr>
              <a:t>eg</a:t>
            </a:r>
            <a:r>
              <a:rPr lang="en-GB" sz="1200">
                <a:solidFill>
                  <a:schemeClr val="bg1"/>
                </a:solidFill>
              </a:rPr>
              <a:t> via common </a:t>
            </a:r>
            <a:r>
              <a:rPr lang="en-GB" sz="1200" dirty="0">
                <a:solidFill>
                  <a:schemeClr val="bg1"/>
                </a:solidFill>
              </a:rPr>
              <a:t>COMI); cross-referring as well to MLEGI planning proceedings and cooperation; and to Practice Guide/Digest of case law. </a:t>
            </a:r>
          </a:p>
          <a:p>
            <a:pPr marL="685800" lvl="3" indent="-228600" defTabSz="914400">
              <a:lnSpc>
                <a:spcPct val="90000"/>
              </a:lnSpc>
              <a:spcBef>
                <a:spcPts val="1000"/>
              </a:spcBef>
              <a:spcAft>
                <a:spcPts val="1200"/>
              </a:spcAft>
              <a:buFont typeface="Arial" panose="020B0604020202020204" pitchFamily="34" charset="0"/>
              <a:buChar char="•"/>
            </a:pPr>
            <a:r>
              <a:rPr lang="en-GB" sz="1200" dirty="0">
                <a:solidFill>
                  <a:schemeClr val="bg1"/>
                </a:solidFill>
              </a:rPr>
              <a:t>Consider clarifying/ amplifying inclusion/exclusion of </a:t>
            </a:r>
            <a:r>
              <a:rPr lang="en-GB" sz="1200" u="sng" dirty="0">
                <a:solidFill>
                  <a:schemeClr val="bg1"/>
                </a:solidFill>
              </a:rPr>
              <a:t>specially regulated entities</a:t>
            </a:r>
            <a:r>
              <a:rPr lang="en-GB" sz="1200" i="1" u="sng" dirty="0">
                <a:solidFill>
                  <a:schemeClr val="bg1"/>
                </a:solidFill>
              </a:rPr>
              <a:t> </a:t>
            </a:r>
            <a:r>
              <a:rPr lang="en-GB" sz="1200" dirty="0">
                <a:solidFill>
                  <a:schemeClr val="bg1"/>
                </a:solidFill>
              </a:rPr>
              <a:t>(financial institutions); referring to developments </a:t>
            </a:r>
            <a:r>
              <a:rPr lang="en-GB" sz="1200" dirty="0" err="1">
                <a:solidFill>
                  <a:schemeClr val="bg1"/>
                </a:solidFill>
              </a:rPr>
              <a:t>eg</a:t>
            </a:r>
            <a:r>
              <a:rPr lang="en-GB" sz="1200" dirty="0">
                <a:solidFill>
                  <a:schemeClr val="bg1"/>
                </a:solidFill>
              </a:rPr>
              <a:t> UNIDROIT Bank Liquidation Guide; linking to Practice Guide/ Digest of case law.</a:t>
            </a:r>
          </a:p>
          <a:p>
            <a:pPr marL="685800" lvl="3" indent="-228600" defTabSz="914400">
              <a:lnSpc>
                <a:spcPct val="90000"/>
              </a:lnSpc>
              <a:spcBef>
                <a:spcPts val="1000"/>
              </a:spcBef>
              <a:spcAft>
                <a:spcPts val="1200"/>
              </a:spcAft>
              <a:buFont typeface="Arial" panose="020B0604020202020204" pitchFamily="34" charset="0"/>
              <a:buChar char="•"/>
            </a:pPr>
            <a:r>
              <a:rPr lang="en-GB" sz="1200" dirty="0">
                <a:solidFill>
                  <a:schemeClr val="bg1"/>
                </a:solidFill>
              </a:rPr>
              <a:t>See also: issue of inclusion of </a:t>
            </a:r>
            <a:r>
              <a:rPr lang="en-GB" sz="1200" u="sng" dirty="0">
                <a:solidFill>
                  <a:schemeClr val="bg1"/>
                </a:solidFill>
              </a:rPr>
              <a:t>individual debtors</a:t>
            </a:r>
            <a:r>
              <a:rPr lang="en-GB" sz="1200" dirty="0">
                <a:solidFill>
                  <a:schemeClr val="bg1"/>
                </a:solidFill>
              </a:rPr>
              <a:t> (not just legal entities) and whether this too requires clarification/amplification and linking to the UNCITRAL Legislative Guide including its expansion in </a:t>
            </a:r>
            <a:r>
              <a:rPr lang="en-GB" sz="1200" u="sng" dirty="0">
                <a:solidFill>
                  <a:schemeClr val="bg1"/>
                </a:solidFill>
              </a:rPr>
              <a:t>Part five on MSEs</a:t>
            </a:r>
            <a:r>
              <a:rPr lang="en-GB" sz="1200" dirty="0">
                <a:solidFill>
                  <a:schemeClr val="bg1"/>
                </a:solidFill>
              </a:rPr>
              <a:t>; possible updating and considering implication of new instrument on </a:t>
            </a:r>
            <a:r>
              <a:rPr lang="en-GB" sz="1200" u="sng" dirty="0">
                <a:solidFill>
                  <a:schemeClr val="bg1"/>
                </a:solidFill>
              </a:rPr>
              <a:t>Asset Tracing and Recovery</a:t>
            </a:r>
            <a:r>
              <a:rPr lang="en-GB" sz="1200" dirty="0">
                <a:solidFill>
                  <a:schemeClr val="bg1"/>
                </a:solidFill>
              </a:rPr>
              <a:t> (toolkit and notes) on scope and commentary in GEI</a:t>
            </a:r>
          </a:p>
          <a:p>
            <a:pPr marL="685800" lvl="3" indent="-228600" defTabSz="914400">
              <a:lnSpc>
                <a:spcPct val="90000"/>
              </a:lnSpc>
              <a:spcBef>
                <a:spcPts val="1000"/>
              </a:spcBef>
              <a:spcAft>
                <a:spcPts val="1200"/>
              </a:spcAft>
              <a:buFont typeface="Arial" panose="020B0604020202020204" pitchFamily="34" charset="0"/>
              <a:buChar char="•"/>
            </a:pPr>
            <a:endParaRPr lang="en-GB" sz="1200" dirty="0">
              <a:solidFill>
                <a:schemeClr val="bg1"/>
              </a:solidFill>
            </a:endParaRPr>
          </a:p>
          <a:p>
            <a:pPr marL="342900" lvl="1" indent="-342900">
              <a:spcAft>
                <a:spcPts val="1200"/>
              </a:spcAft>
              <a:buFont typeface="Wingdings" panose="05000000000000000000" pitchFamily="2" charset="2"/>
              <a:buChar char="Ø"/>
            </a:pPr>
            <a:endParaRPr lang="en-GB" sz="1200" b="1" dirty="0">
              <a:solidFill>
                <a:schemeClr val="bg1"/>
              </a:solidFill>
            </a:endParaRPr>
          </a:p>
        </p:txBody>
      </p:sp>
      <p:sp>
        <p:nvSpPr>
          <p:cNvPr id="4" name="TextBox 3">
            <a:extLst>
              <a:ext uri="{FF2B5EF4-FFF2-40B4-BE49-F238E27FC236}">
                <a16:creationId xmlns:a16="http://schemas.microsoft.com/office/drawing/2014/main" id="{B6BBFF02-F003-22E6-DE78-05D0008890E4}"/>
              </a:ext>
            </a:extLst>
          </p:cNvPr>
          <p:cNvSpPr txBox="1"/>
          <p:nvPr/>
        </p:nvSpPr>
        <p:spPr>
          <a:xfrm>
            <a:off x="10608985" y="1035424"/>
            <a:ext cx="1583015" cy="353943"/>
          </a:xfrm>
          <a:prstGeom prst="rect">
            <a:avLst/>
          </a:prstGeom>
          <a:noFill/>
        </p:spPr>
        <p:txBody>
          <a:bodyPr wrap="square" rtlCol="0">
            <a:spAutoFit/>
          </a:bodyPr>
          <a:lstStyle/>
          <a:p>
            <a:r>
              <a:rPr lang="en-GB" sz="1700" dirty="0"/>
              <a:t>Improvements </a:t>
            </a:r>
          </a:p>
        </p:txBody>
      </p:sp>
    </p:spTree>
    <p:extLst>
      <p:ext uri="{BB962C8B-B14F-4D97-AF65-F5344CB8AC3E}">
        <p14:creationId xmlns:p14="http://schemas.microsoft.com/office/powerpoint/2010/main" val="12586501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3000">
              <a:schemeClr val="tx1">
                <a:lumMod val="85000"/>
              </a:schemeClr>
            </a:gs>
            <a:gs pos="0">
              <a:srgbClr val="0070C0"/>
            </a:gs>
            <a:gs pos="1000">
              <a:schemeClr val="accent4"/>
            </a:gs>
            <a:gs pos="0">
              <a:schemeClr val="accent4"/>
            </a:gs>
          </a:gsLst>
          <a:lin ang="252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54883" y="756948"/>
            <a:ext cx="9613861" cy="1080938"/>
          </a:xfrm>
        </p:spPr>
        <p:txBody>
          <a:bodyPr>
            <a:normAutofit/>
          </a:bodyPr>
          <a:lstStyle/>
          <a:p>
            <a:r>
              <a:rPr lang="en-US" sz="3200" dirty="0"/>
              <a:t>Thank you! </a:t>
            </a:r>
          </a:p>
        </p:txBody>
      </p:sp>
      <p:sp>
        <p:nvSpPr>
          <p:cNvPr id="3" name="TextBox 2">
            <a:extLst>
              <a:ext uri="{FF2B5EF4-FFF2-40B4-BE49-F238E27FC236}">
                <a16:creationId xmlns:a16="http://schemas.microsoft.com/office/drawing/2014/main" id="{0E9CB943-261C-FFC9-6B7C-829585E98206}"/>
              </a:ext>
            </a:extLst>
          </p:cNvPr>
          <p:cNvSpPr txBox="1"/>
          <p:nvPr/>
        </p:nvSpPr>
        <p:spPr>
          <a:xfrm>
            <a:off x="907676" y="2091705"/>
            <a:ext cx="8982636" cy="4801314"/>
          </a:xfrm>
          <a:prstGeom prst="rect">
            <a:avLst/>
          </a:prstGeom>
          <a:noFill/>
        </p:spPr>
        <p:txBody>
          <a:bodyPr wrap="square" rtlCol="0">
            <a:spAutoFit/>
          </a:bodyPr>
          <a:lstStyle/>
          <a:p>
            <a:r>
              <a:rPr lang="en-GB" dirty="0">
                <a:solidFill>
                  <a:schemeClr val="bg2"/>
                </a:solidFill>
              </a:rPr>
              <a:t>Further reading</a:t>
            </a:r>
            <a:r>
              <a:rPr lang="en-GB" dirty="0">
                <a:solidFill>
                  <a:schemeClr val="tx1">
                    <a:lumMod val="50000"/>
                  </a:schemeClr>
                </a:solidFill>
              </a:rPr>
              <a:t>:</a:t>
            </a:r>
          </a:p>
          <a:p>
            <a:pPr marL="285750" indent="-285750">
              <a:buFont typeface="Arial" panose="020B0604020202020204" pitchFamily="34" charset="0"/>
              <a:buChar char="•"/>
            </a:pPr>
            <a:r>
              <a:rPr lang="en-GB" dirty="0">
                <a:solidFill>
                  <a:schemeClr val="tx1">
                    <a:lumMod val="50000"/>
                  </a:schemeClr>
                </a:solidFill>
              </a:rPr>
              <a:t>Mevorach and Walters, ‘The Characterization of Pre-Insolvency Proceedings in Private International Law’ European Business Organisation Law Review (2020)</a:t>
            </a:r>
          </a:p>
          <a:p>
            <a:pPr marL="285750" indent="-285750">
              <a:buFont typeface="Arial" panose="020B0604020202020204" pitchFamily="34" charset="0"/>
              <a:buChar char="•"/>
            </a:pPr>
            <a:r>
              <a:rPr lang="en-GB" dirty="0">
                <a:solidFill>
                  <a:schemeClr val="tx1">
                    <a:lumMod val="50000"/>
                  </a:schemeClr>
                </a:solidFill>
              </a:rPr>
              <a:t>Kokorin, Madaus, Mevorach, 'Global Competition in Cross-Border Restructuring and Recognition of Centralized Group Solutions' 56(2) Texas Journal of International Law (2022)</a:t>
            </a:r>
          </a:p>
          <a:p>
            <a:pPr marL="285750" indent="-285750">
              <a:buFont typeface="Arial" panose="020B0604020202020204" pitchFamily="34" charset="0"/>
              <a:buChar char="•"/>
            </a:pPr>
            <a:r>
              <a:rPr lang="en-GB" dirty="0">
                <a:solidFill>
                  <a:schemeClr val="tx1">
                    <a:lumMod val="50000"/>
                  </a:schemeClr>
                </a:solidFill>
              </a:rPr>
              <a:t>Mokal, ‘What is an insolvency proceeding? </a:t>
            </a:r>
            <a:r>
              <a:rPr lang="en-GB" dirty="0" err="1">
                <a:solidFill>
                  <a:schemeClr val="tx1">
                    <a:lumMod val="50000"/>
                  </a:schemeClr>
                </a:solidFill>
              </a:rPr>
              <a:t>Gategroup</a:t>
            </a:r>
            <a:r>
              <a:rPr lang="en-GB" dirty="0">
                <a:solidFill>
                  <a:schemeClr val="tx1">
                    <a:lumMod val="50000"/>
                  </a:schemeClr>
                </a:solidFill>
              </a:rPr>
              <a:t> lands in a gated community’ International Insolvency Review (2022)</a:t>
            </a:r>
          </a:p>
          <a:p>
            <a:pPr marL="285750" indent="-285750">
              <a:buFont typeface="Arial" panose="020B0604020202020204" pitchFamily="34" charset="0"/>
              <a:buChar char="•"/>
            </a:pPr>
            <a:r>
              <a:rPr lang="en-GB" dirty="0">
                <a:solidFill>
                  <a:schemeClr val="tx1">
                    <a:lumMod val="50000"/>
                  </a:schemeClr>
                </a:solidFill>
              </a:rPr>
              <a:t>Mevorach, ‘Scope of application’ in </a:t>
            </a:r>
            <a:r>
              <a:rPr lang="en-GB" i="1" dirty="0">
                <a:solidFill>
                  <a:schemeClr val="tx1">
                    <a:lumMod val="50000"/>
                  </a:schemeClr>
                </a:solidFill>
              </a:rPr>
              <a:t>The UNCITRAL Model Laws on Cross-Border Insolvency and on the Recognition and Enforcement of Insolvency-Related Judgments, An Article-by-Article Commentary </a:t>
            </a:r>
            <a:r>
              <a:rPr lang="en-GB" dirty="0">
                <a:solidFill>
                  <a:schemeClr val="tx1">
                    <a:lumMod val="50000"/>
                  </a:schemeClr>
                </a:solidFill>
              </a:rPr>
              <a:t>(Bork and Veder, eds) Elgar Commentaries in Corporate and Company Law (2025)</a:t>
            </a:r>
          </a:p>
          <a:p>
            <a:pPr marL="285750" indent="-285750">
              <a:buFont typeface="Arial" panose="020B0604020202020204" pitchFamily="34" charset="0"/>
              <a:buChar char="•"/>
            </a:pPr>
            <a:r>
              <a:rPr lang="en-GB" dirty="0">
                <a:solidFill>
                  <a:schemeClr val="tx1">
                    <a:lumMod val="50000"/>
                  </a:schemeClr>
                </a:solidFill>
              </a:rPr>
              <a:t>Mevorach, ‘Definitions’ in </a:t>
            </a:r>
            <a:r>
              <a:rPr lang="en-GB" i="1" dirty="0">
                <a:solidFill>
                  <a:schemeClr val="tx1">
                    <a:lumMod val="50000"/>
                  </a:schemeClr>
                </a:solidFill>
              </a:rPr>
              <a:t>The UNCITRAL Model Laws on Cross-Border Insolvency and on the Recognition and Enforcement of Insolvency-Related Judgments, An Article-by-Article Commentary </a:t>
            </a:r>
            <a:r>
              <a:rPr lang="en-GB" dirty="0">
                <a:solidFill>
                  <a:schemeClr val="tx1">
                    <a:lumMod val="50000"/>
                  </a:schemeClr>
                </a:solidFill>
              </a:rPr>
              <a:t>(Bork </a:t>
            </a:r>
            <a:r>
              <a:rPr lang="en-GB">
                <a:solidFill>
                  <a:schemeClr val="tx1">
                    <a:lumMod val="50000"/>
                  </a:schemeClr>
                </a:solidFill>
              </a:rPr>
              <a:t>and Veder</a:t>
            </a:r>
            <a:r>
              <a:rPr lang="en-GB" dirty="0">
                <a:solidFill>
                  <a:schemeClr val="tx1">
                    <a:lumMod val="50000"/>
                  </a:schemeClr>
                </a:solidFill>
              </a:rPr>
              <a:t>, eds) Elgar Commentaries in Corporate and Company Law (2025)</a:t>
            </a:r>
          </a:p>
          <a:p>
            <a:pPr marL="285750" indent="-285750">
              <a:buFont typeface="Arial" panose="020B0604020202020204" pitchFamily="34" charset="0"/>
              <a:buChar char="•"/>
            </a:pPr>
            <a:r>
              <a:rPr lang="en-GB" dirty="0">
                <a:solidFill>
                  <a:schemeClr val="tx1">
                    <a:lumMod val="50000"/>
                  </a:schemeClr>
                </a:solidFill>
              </a:rPr>
              <a:t>Davis et al, </a:t>
            </a:r>
            <a:r>
              <a:rPr lang="en-GB" i="1" dirty="0">
                <a:solidFill>
                  <a:schemeClr val="tx1">
                    <a:lumMod val="50000"/>
                  </a:schemeClr>
                </a:solidFill>
              </a:rPr>
              <a:t>Financial Institutions in Distress</a:t>
            </a:r>
            <a:r>
              <a:rPr lang="en-GB" dirty="0">
                <a:solidFill>
                  <a:schemeClr val="tx1">
                    <a:lumMod val="50000"/>
                  </a:schemeClr>
                </a:solidFill>
              </a:rPr>
              <a:t>,</a:t>
            </a:r>
            <a:r>
              <a:rPr lang="en-GB" i="1" dirty="0">
                <a:solidFill>
                  <a:schemeClr val="tx1">
                    <a:lumMod val="50000"/>
                  </a:schemeClr>
                </a:solidFill>
              </a:rPr>
              <a:t> </a:t>
            </a:r>
            <a:r>
              <a:rPr lang="en-GB" dirty="0">
                <a:solidFill>
                  <a:schemeClr val="tx1">
                    <a:lumMod val="50000"/>
                  </a:schemeClr>
                </a:solidFill>
              </a:rPr>
              <a:t>Oxford University Press (2023)</a:t>
            </a:r>
          </a:p>
        </p:txBody>
      </p:sp>
      <p:sp>
        <p:nvSpPr>
          <p:cNvPr id="4" name="TextBox 3">
            <a:extLst>
              <a:ext uri="{FF2B5EF4-FFF2-40B4-BE49-F238E27FC236}">
                <a16:creationId xmlns:a16="http://schemas.microsoft.com/office/drawing/2014/main" id="{AC59751E-79BC-1CEF-01EA-43AD7F0F97A9}"/>
              </a:ext>
            </a:extLst>
          </p:cNvPr>
          <p:cNvSpPr txBox="1"/>
          <p:nvPr/>
        </p:nvSpPr>
        <p:spPr>
          <a:xfrm>
            <a:off x="10608985" y="1035424"/>
            <a:ext cx="1583015" cy="353943"/>
          </a:xfrm>
          <a:prstGeom prst="rect">
            <a:avLst/>
          </a:prstGeom>
          <a:noFill/>
        </p:spPr>
        <p:txBody>
          <a:bodyPr wrap="square" rtlCol="0">
            <a:spAutoFit/>
          </a:bodyPr>
          <a:lstStyle/>
          <a:p>
            <a:r>
              <a:rPr lang="en-GB" sz="1700" dirty="0"/>
              <a:t>Reading</a:t>
            </a:r>
          </a:p>
        </p:txBody>
      </p:sp>
    </p:spTree>
    <p:extLst>
      <p:ext uri="{BB962C8B-B14F-4D97-AF65-F5344CB8AC3E}">
        <p14:creationId xmlns:p14="http://schemas.microsoft.com/office/powerpoint/2010/main" val="809711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3000">
              <a:schemeClr val="tx1">
                <a:lumMod val="85000"/>
              </a:schemeClr>
            </a:gs>
            <a:gs pos="0">
              <a:srgbClr val="0070C0"/>
            </a:gs>
            <a:gs pos="1000">
              <a:schemeClr val="accent4"/>
            </a:gs>
            <a:gs pos="0">
              <a:schemeClr val="accent4"/>
            </a:gs>
          </a:gsLst>
          <a:lin ang="2520000" scaled="0"/>
        </a:gradFill>
        <a:effectLst/>
      </p:bgPr>
    </p:bg>
    <p:spTree>
      <p:nvGrpSpPr>
        <p:cNvPr id="1" name="">
          <a:extLst>
            <a:ext uri="{FF2B5EF4-FFF2-40B4-BE49-F238E27FC236}">
              <a16:creationId xmlns:a16="http://schemas.microsoft.com/office/drawing/2014/main" id="{F5F37E90-A96E-3CBA-23AB-BCACCA6640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D470FD-E9B4-480B-F750-FA5B09B066C6}"/>
              </a:ext>
            </a:extLst>
          </p:cNvPr>
          <p:cNvSpPr>
            <a:spLocks noGrp="1"/>
          </p:cNvSpPr>
          <p:nvPr>
            <p:ph type="title"/>
          </p:nvPr>
        </p:nvSpPr>
        <p:spPr>
          <a:xfrm>
            <a:off x="645452" y="637471"/>
            <a:ext cx="9460005" cy="1342518"/>
          </a:xfrm>
        </p:spPr>
        <p:txBody>
          <a:bodyPr>
            <a:normAutofit/>
          </a:bodyPr>
          <a:lstStyle/>
          <a:p>
            <a:r>
              <a:rPr lang="en-GB" sz="3200" dirty="0"/>
              <a:t>Scope of the Model Law: Anchoring in Purpose and Modified Universalism</a:t>
            </a:r>
            <a:endParaRPr lang="en-US" sz="2400" b="1" i="1" u="sng" dirty="0"/>
          </a:p>
        </p:txBody>
      </p:sp>
      <p:sp>
        <p:nvSpPr>
          <p:cNvPr id="5" name="TextBox 4">
            <a:extLst>
              <a:ext uri="{FF2B5EF4-FFF2-40B4-BE49-F238E27FC236}">
                <a16:creationId xmlns:a16="http://schemas.microsoft.com/office/drawing/2014/main" id="{172F98F6-5464-1832-0316-2F55FFC03417}"/>
              </a:ext>
            </a:extLst>
          </p:cNvPr>
          <p:cNvSpPr txBox="1"/>
          <p:nvPr/>
        </p:nvSpPr>
        <p:spPr>
          <a:xfrm>
            <a:off x="9193017" y="721366"/>
            <a:ext cx="1584960" cy="369332"/>
          </a:xfrm>
          <a:prstGeom prst="rect">
            <a:avLst/>
          </a:prstGeom>
          <a:noFill/>
        </p:spPr>
        <p:txBody>
          <a:bodyPr wrap="square" rtlCol="0">
            <a:spAutoFit/>
          </a:bodyPr>
          <a:lstStyle/>
          <a:p>
            <a:endParaRPr lang="en-US"/>
          </a:p>
        </p:txBody>
      </p:sp>
      <p:sp>
        <p:nvSpPr>
          <p:cNvPr id="4" name="TextBox 3">
            <a:extLst>
              <a:ext uri="{FF2B5EF4-FFF2-40B4-BE49-F238E27FC236}">
                <a16:creationId xmlns:a16="http://schemas.microsoft.com/office/drawing/2014/main" id="{23BBC40B-039D-ACD7-0702-093FCB086F8F}"/>
              </a:ext>
            </a:extLst>
          </p:cNvPr>
          <p:cNvSpPr txBox="1"/>
          <p:nvPr/>
        </p:nvSpPr>
        <p:spPr>
          <a:xfrm>
            <a:off x="10684462" y="1011868"/>
            <a:ext cx="1484671" cy="707886"/>
          </a:xfrm>
          <a:prstGeom prst="rect">
            <a:avLst/>
          </a:prstGeom>
          <a:noFill/>
        </p:spPr>
        <p:txBody>
          <a:bodyPr wrap="square" rtlCol="0">
            <a:spAutoFit/>
          </a:bodyPr>
          <a:lstStyle/>
          <a:p>
            <a:pPr algn="ctr"/>
            <a:r>
              <a:rPr lang="en-GB" sz="2000" dirty="0">
                <a:latin typeface="Calibri" panose="020F0502020204030204" pitchFamily="34" charset="0"/>
                <a:ea typeface="Calibri" panose="020F0502020204030204" pitchFamily="34" charset="0"/>
                <a:cs typeface="Times New Roman" panose="02020603050405020304" pitchFamily="18" charset="0"/>
              </a:rPr>
              <a:t>Underlying Principle</a:t>
            </a:r>
            <a:endParaRPr lang="en-GB" sz="2000" b="1" dirty="0">
              <a:latin typeface="Helvetica-Bold"/>
            </a:endParaRPr>
          </a:p>
        </p:txBody>
      </p:sp>
      <p:sp>
        <p:nvSpPr>
          <p:cNvPr id="7" name="TextBox 6">
            <a:extLst>
              <a:ext uri="{FF2B5EF4-FFF2-40B4-BE49-F238E27FC236}">
                <a16:creationId xmlns:a16="http://schemas.microsoft.com/office/drawing/2014/main" id="{29E1C6BF-7E13-1002-89A8-D5359E3C4CEB}"/>
              </a:ext>
            </a:extLst>
          </p:cNvPr>
          <p:cNvSpPr txBox="1"/>
          <p:nvPr/>
        </p:nvSpPr>
        <p:spPr>
          <a:xfrm>
            <a:off x="33614" y="2514600"/>
            <a:ext cx="10737477" cy="2862322"/>
          </a:xfrm>
          <a:prstGeom prst="rect">
            <a:avLst/>
          </a:prstGeom>
          <a:noFill/>
        </p:spPr>
        <p:txBody>
          <a:bodyPr wrap="square" rtlCol="0">
            <a:spAutoFit/>
          </a:bodyPr>
          <a:lstStyle/>
          <a:p>
            <a:pPr marL="800100" lvl="2" indent="-342900">
              <a:spcAft>
                <a:spcPts val="1200"/>
              </a:spcAft>
              <a:buFont typeface="Wingdings" panose="05000000000000000000" pitchFamily="2" charset="2"/>
              <a:buChar char="Ø"/>
            </a:pPr>
            <a:r>
              <a:rPr lang="en-GB" sz="2000" dirty="0">
                <a:solidFill>
                  <a:schemeClr val="bg1"/>
                </a:solidFill>
              </a:rPr>
              <a:t>Scope (e.g., inclusion of restructuring) should correspond to the Model Law (MLCBI) purpose and be guided by </a:t>
            </a:r>
            <a:r>
              <a:rPr lang="en-GB" sz="2000" dirty="0">
                <a:solidFill>
                  <a:schemeClr val="bg2"/>
                </a:solidFill>
              </a:rPr>
              <a:t>modified universalism</a:t>
            </a:r>
            <a:r>
              <a:rPr lang="en-GB" sz="2000" dirty="0">
                <a:solidFill>
                  <a:schemeClr val="bg1"/>
                </a:solidFill>
              </a:rPr>
              <a:t>. </a:t>
            </a:r>
          </a:p>
          <a:p>
            <a:pPr marL="800100" lvl="2" indent="-342900">
              <a:spcAft>
                <a:spcPts val="1200"/>
              </a:spcAft>
              <a:buFont typeface="Wingdings" panose="05000000000000000000" pitchFamily="2" charset="2"/>
              <a:buChar char="Ø"/>
            </a:pPr>
            <a:r>
              <a:rPr lang="en-GB" sz="2000" dirty="0">
                <a:solidFill>
                  <a:schemeClr val="bg1"/>
                </a:solidFill>
              </a:rPr>
              <a:t>Purpose per MLCBI preamble &amp; Guide to Enactment and Interpretation (GEI): effective mechanisms for cross-border insolvency, to promote cooperation, certainty, fair and efficient administration, protection &amp; maximisation of value, facilitation of rescue of financially troubled businesses</a:t>
            </a:r>
          </a:p>
          <a:p>
            <a:pPr marL="800100" lvl="2" indent="-342900">
              <a:spcAft>
                <a:spcPts val="1200"/>
              </a:spcAft>
              <a:buFont typeface="Wingdings" panose="05000000000000000000" pitchFamily="2" charset="2"/>
              <a:buChar char="Ø"/>
            </a:pPr>
            <a:r>
              <a:rPr lang="en-GB" sz="2000" dirty="0">
                <a:solidFill>
                  <a:schemeClr val="bg1"/>
                </a:solidFill>
              </a:rPr>
              <a:t>Purpose proclamations broadly reflect modified universalism, though the principle is </a:t>
            </a:r>
            <a:r>
              <a:rPr lang="en-GB" sz="2000" dirty="0">
                <a:solidFill>
                  <a:schemeClr val="bg2"/>
                </a:solidFill>
              </a:rPr>
              <a:t>not stated explicitly </a:t>
            </a:r>
            <a:r>
              <a:rPr lang="en-GB" sz="2000" dirty="0">
                <a:solidFill>
                  <a:schemeClr val="bg1"/>
                </a:solidFill>
              </a:rPr>
              <a:t>in GEI </a:t>
            </a:r>
          </a:p>
        </p:txBody>
      </p:sp>
    </p:spTree>
    <p:extLst>
      <p:ext uri="{BB962C8B-B14F-4D97-AF65-F5344CB8AC3E}">
        <p14:creationId xmlns:p14="http://schemas.microsoft.com/office/powerpoint/2010/main" val="3975476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3000">
              <a:schemeClr val="tx1">
                <a:lumMod val="85000"/>
              </a:schemeClr>
            </a:gs>
            <a:gs pos="0">
              <a:srgbClr val="0070C0"/>
            </a:gs>
            <a:gs pos="1000">
              <a:schemeClr val="accent4"/>
            </a:gs>
            <a:gs pos="0">
              <a:schemeClr val="accent4"/>
            </a:gs>
          </a:gsLst>
          <a:lin ang="2520000" scaled="0"/>
        </a:gradFill>
        <a:effectLst/>
      </p:bgPr>
    </p:bg>
    <p:spTree>
      <p:nvGrpSpPr>
        <p:cNvPr id="1" name="">
          <a:extLst>
            <a:ext uri="{FF2B5EF4-FFF2-40B4-BE49-F238E27FC236}">
              <a16:creationId xmlns:a16="http://schemas.microsoft.com/office/drawing/2014/main" id="{F425F335-CC49-57CC-56F4-9E58E39D93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7A051C-5851-52D1-0151-3920D2898679}"/>
              </a:ext>
            </a:extLst>
          </p:cNvPr>
          <p:cNvSpPr>
            <a:spLocks noGrp="1"/>
          </p:cNvSpPr>
          <p:nvPr>
            <p:ph type="title"/>
          </p:nvPr>
        </p:nvSpPr>
        <p:spPr>
          <a:xfrm>
            <a:off x="806818" y="637471"/>
            <a:ext cx="9473452" cy="1342518"/>
          </a:xfrm>
        </p:spPr>
        <p:txBody>
          <a:bodyPr>
            <a:normAutofit/>
          </a:bodyPr>
          <a:lstStyle/>
          <a:p>
            <a:r>
              <a:rPr lang="en-GB" sz="3200" dirty="0"/>
              <a:t>Scope of the Model Law: Anchoring in Purpose and Modified Universalism </a:t>
            </a:r>
            <a:r>
              <a:rPr lang="en-GB" sz="2200" dirty="0"/>
              <a:t>(cont.)</a:t>
            </a:r>
            <a:endParaRPr lang="en-US" sz="2200" b="1" dirty="0"/>
          </a:p>
        </p:txBody>
      </p:sp>
      <p:sp>
        <p:nvSpPr>
          <p:cNvPr id="5" name="TextBox 4">
            <a:extLst>
              <a:ext uri="{FF2B5EF4-FFF2-40B4-BE49-F238E27FC236}">
                <a16:creationId xmlns:a16="http://schemas.microsoft.com/office/drawing/2014/main" id="{9EFCB104-3B10-ABF5-44AE-C100379B0A70}"/>
              </a:ext>
            </a:extLst>
          </p:cNvPr>
          <p:cNvSpPr txBox="1"/>
          <p:nvPr/>
        </p:nvSpPr>
        <p:spPr>
          <a:xfrm>
            <a:off x="9193017" y="721366"/>
            <a:ext cx="1584960" cy="369332"/>
          </a:xfrm>
          <a:prstGeom prst="rect">
            <a:avLst/>
          </a:prstGeom>
          <a:noFill/>
        </p:spPr>
        <p:txBody>
          <a:bodyPr wrap="square" rtlCol="0">
            <a:spAutoFit/>
          </a:bodyPr>
          <a:lstStyle/>
          <a:p>
            <a:endParaRPr lang="en-US"/>
          </a:p>
        </p:txBody>
      </p:sp>
      <p:sp>
        <p:nvSpPr>
          <p:cNvPr id="4" name="TextBox 3">
            <a:extLst>
              <a:ext uri="{FF2B5EF4-FFF2-40B4-BE49-F238E27FC236}">
                <a16:creationId xmlns:a16="http://schemas.microsoft.com/office/drawing/2014/main" id="{67AD3D6D-06D8-4E09-A0BB-55B69EEF8473}"/>
              </a:ext>
            </a:extLst>
          </p:cNvPr>
          <p:cNvSpPr txBox="1"/>
          <p:nvPr/>
        </p:nvSpPr>
        <p:spPr>
          <a:xfrm>
            <a:off x="10684462" y="1011868"/>
            <a:ext cx="1484671" cy="1015663"/>
          </a:xfrm>
          <a:prstGeom prst="rect">
            <a:avLst/>
          </a:prstGeom>
          <a:noFill/>
        </p:spPr>
        <p:txBody>
          <a:bodyPr wrap="square" rtlCol="0">
            <a:spAutoFit/>
          </a:bodyPr>
          <a:lstStyle/>
          <a:p>
            <a:pPr algn="ctr"/>
            <a:r>
              <a:rPr lang="en-GB" sz="2000" dirty="0">
                <a:latin typeface="Calibri" panose="020F0502020204030204" pitchFamily="34" charset="0"/>
                <a:ea typeface="Calibri" panose="020F0502020204030204" pitchFamily="34" charset="0"/>
                <a:cs typeface="Times New Roman" panose="02020603050405020304" pitchFamily="18" charset="0"/>
              </a:rPr>
              <a:t>Underlying Principle </a:t>
            </a:r>
            <a:endParaRPr lang="en-GB" sz="2000" b="1" dirty="0">
              <a:latin typeface="Helvetica-Bold"/>
            </a:endParaRPr>
          </a:p>
          <a:p>
            <a:pPr algn="ctr"/>
            <a:endParaRPr lang="en-GB" sz="2000" b="1" dirty="0">
              <a:latin typeface="Helvetica-Bold"/>
            </a:endParaRPr>
          </a:p>
        </p:txBody>
      </p:sp>
      <p:sp>
        <p:nvSpPr>
          <p:cNvPr id="10" name="TextBox 9">
            <a:extLst>
              <a:ext uri="{FF2B5EF4-FFF2-40B4-BE49-F238E27FC236}">
                <a16:creationId xmlns:a16="http://schemas.microsoft.com/office/drawing/2014/main" id="{280FE20E-23DB-2862-5FCB-E451297ACC34}"/>
              </a:ext>
            </a:extLst>
          </p:cNvPr>
          <p:cNvSpPr txBox="1"/>
          <p:nvPr/>
        </p:nvSpPr>
        <p:spPr>
          <a:xfrm>
            <a:off x="211611" y="2497390"/>
            <a:ext cx="10693256" cy="4154984"/>
          </a:xfrm>
          <a:prstGeom prst="rect">
            <a:avLst/>
          </a:prstGeom>
          <a:noFill/>
        </p:spPr>
        <p:txBody>
          <a:bodyPr wrap="square">
            <a:spAutoFit/>
          </a:bodyPr>
          <a:lstStyle/>
          <a:p>
            <a:pPr marL="800100" lvl="2" indent="-342900">
              <a:spcAft>
                <a:spcPts val="1200"/>
              </a:spcAft>
              <a:buFont typeface="Wingdings" panose="05000000000000000000" pitchFamily="2" charset="2"/>
              <a:buChar char="Ø"/>
            </a:pPr>
            <a:r>
              <a:rPr lang="en-GB" b="1" dirty="0">
                <a:solidFill>
                  <a:schemeClr val="bg1"/>
                </a:solidFill>
              </a:rPr>
              <a:t>Contrast: </a:t>
            </a:r>
          </a:p>
          <a:p>
            <a:pPr marL="457200" lvl="2">
              <a:spcAft>
                <a:spcPts val="1200"/>
              </a:spcAft>
            </a:pPr>
            <a:r>
              <a:rPr lang="en-GB" b="1" dirty="0">
                <a:solidFill>
                  <a:schemeClr val="bg1"/>
                </a:solidFill>
              </a:rPr>
              <a:t>UNIDROIT Legislative Guide on Bank Liquidation (2025), Chapter 10 on Cross-Border Aspects refers to modified universalism explicitly:</a:t>
            </a:r>
          </a:p>
          <a:p>
            <a:pPr marL="457200" lvl="2">
              <a:spcAft>
                <a:spcPts val="1200"/>
              </a:spcAft>
            </a:pPr>
            <a:r>
              <a:rPr lang="en-GB" b="1" dirty="0">
                <a:solidFill>
                  <a:schemeClr val="bg1">
                    <a:lumMod val="65000"/>
                    <a:lumOff val="35000"/>
                  </a:schemeClr>
                </a:solidFill>
              </a:rPr>
              <a:t>  “</a:t>
            </a:r>
            <a:r>
              <a:rPr lang="en-GB" dirty="0">
                <a:solidFill>
                  <a:schemeClr val="bg1">
                    <a:lumMod val="65000"/>
                    <a:lumOff val="35000"/>
                  </a:schemeClr>
                </a:solidFill>
              </a:rPr>
              <a:t>The Recommendations in this Chapter </a:t>
            </a:r>
            <a:r>
              <a:rPr lang="en-GB" u="sng" dirty="0">
                <a:solidFill>
                  <a:schemeClr val="bg1">
                    <a:lumMod val="65000"/>
                    <a:lumOff val="35000"/>
                  </a:schemeClr>
                </a:solidFill>
              </a:rPr>
              <a:t>reflect the norm of “modified universalism”</a:t>
            </a:r>
            <a:r>
              <a:rPr lang="en-GB" dirty="0">
                <a:solidFill>
                  <a:schemeClr val="bg1">
                    <a:lumMod val="65000"/>
                    <a:lumOff val="35000"/>
                  </a:schemeClr>
                </a:solidFill>
              </a:rPr>
              <a:t>, which envisages a global, </a:t>
            </a:r>
            <a:r>
              <a:rPr lang="en-GB" u="sng" dirty="0">
                <a:solidFill>
                  <a:schemeClr val="bg1">
                    <a:lumMod val="65000"/>
                    <a:lumOff val="35000"/>
                  </a:schemeClr>
                </a:solidFill>
              </a:rPr>
              <a:t>centralised approach</a:t>
            </a:r>
            <a:r>
              <a:rPr lang="en-GB" dirty="0">
                <a:solidFill>
                  <a:schemeClr val="bg1">
                    <a:lumMod val="65000"/>
                    <a:lumOff val="35000"/>
                  </a:schemeClr>
                </a:solidFill>
              </a:rPr>
              <a:t> to cross-border bank liquidation, but recognises that in certain circumstances parallel proceedings (in home and host jurisdictions) or the application of local measures may be more efficient and that safeguards are necessary to ensure that public policy concerns of host or affected jurisdictions are not overlooked. Modified universalism … seeks to achieve maximum cooperation and optimal solutions taking a global approach. It does so by adjusting the pure universalist model (of one-forum-one-law in all circumstances) to real-world circumstances and to different bank structures. It </a:t>
            </a:r>
            <a:r>
              <a:rPr lang="en-GB" u="sng" dirty="0">
                <a:solidFill>
                  <a:schemeClr val="bg1">
                    <a:lumMod val="65000"/>
                    <a:lumOff val="35000"/>
                  </a:schemeClr>
                </a:solidFill>
              </a:rPr>
              <a:t>contrasts with “territorialism”</a:t>
            </a:r>
            <a:r>
              <a:rPr lang="en-GB" dirty="0">
                <a:solidFill>
                  <a:schemeClr val="bg1">
                    <a:lumMod val="65000"/>
                    <a:lumOff val="35000"/>
                  </a:schemeClr>
                </a:solidFill>
              </a:rPr>
              <a:t>, which envisages a country-by-country liquidation in all circumstances.</a:t>
            </a:r>
            <a:r>
              <a:rPr lang="en-GB" b="1" dirty="0">
                <a:solidFill>
                  <a:schemeClr val="bg1">
                    <a:lumMod val="65000"/>
                    <a:lumOff val="35000"/>
                  </a:schemeClr>
                </a:solidFill>
              </a:rPr>
              <a:t>”</a:t>
            </a:r>
            <a:endParaRPr lang="en-GB" dirty="0">
              <a:solidFill>
                <a:schemeClr val="bg1">
                  <a:lumMod val="65000"/>
                  <a:lumOff val="35000"/>
                </a:schemeClr>
              </a:solidFill>
            </a:endParaRPr>
          </a:p>
          <a:p>
            <a:pPr marL="800100" lvl="2" indent="-342900">
              <a:spcAft>
                <a:spcPts val="1200"/>
              </a:spcAft>
              <a:buFont typeface="Wingdings" panose="05000000000000000000" pitchFamily="2" charset="2"/>
              <a:buChar char="Ø"/>
            </a:pPr>
            <a:endParaRPr lang="en-GB" dirty="0">
              <a:solidFill>
                <a:schemeClr val="bg1"/>
              </a:solidFill>
            </a:endParaRPr>
          </a:p>
        </p:txBody>
      </p:sp>
    </p:spTree>
    <p:extLst>
      <p:ext uri="{BB962C8B-B14F-4D97-AF65-F5344CB8AC3E}">
        <p14:creationId xmlns:p14="http://schemas.microsoft.com/office/powerpoint/2010/main" val="33325829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0ACBE-0249-71F1-B127-717A682FBCB2}"/>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BF3E61BD-2DFF-3244-164C-9DBDB7FAB88A}"/>
              </a:ext>
            </a:extLst>
          </p:cNvPr>
          <p:cNvSpPr txBox="1"/>
          <p:nvPr/>
        </p:nvSpPr>
        <p:spPr>
          <a:xfrm>
            <a:off x="2470067" y="2695699"/>
            <a:ext cx="6828311" cy="707886"/>
          </a:xfrm>
          <a:prstGeom prst="rect">
            <a:avLst/>
          </a:prstGeom>
          <a:noFill/>
        </p:spPr>
        <p:txBody>
          <a:bodyPr wrap="square" rtlCol="0">
            <a:spAutoFit/>
          </a:bodyPr>
          <a:lstStyle/>
          <a:p>
            <a:pPr algn="ctr"/>
            <a:r>
              <a:rPr lang="en-GB" sz="4000" dirty="0">
                <a:latin typeface="Aptos" panose="020B0004020202020204" pitchFamily="34" charset="0"/>
              </a:rPr>
              <a:t>Scope of Application</a:t>
            </a:r>
          </a:p>
        </p:txBody>
      </p:sp>
    </p:spTree>
    <p:extLst>
      <p:ext uri="{BB962C8B-B14F-4D97-AF65-F5344CB8AC3E}">
        <p14:creationId xmlns:p14="http://schemas.microsoft.com/office/powerpoint/2010/main" val="1370270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3000">
              <a:schemeClr val="tx1">
                <a:lumMod val="85000"/>
              </a:schemeClr>
            </a:gs>
            <a:gs pos="0">
              <a:srgbClr val="0070C0"/>
            </a:gs>
            <a:gs pos="1000">
              <a:schemeClr val="accent4"/>
            </a:gs>
            <a:gs pos="0">
              <a:schemeClr val="accent4"/>
            </a:gs>
          </a:gsLst>
          <a:lin ang="2520000" scaled="0"/>
        </a:gradFill>
        <a:effectLst/>
      </p:bgPr>
    </p:bg>
    <p:spTree>
      <p:nvGrpSpPr>
        <p:cNvPr id="1" name="">
          <a:extLst>
            <a:ext uri="{FF2B5EF4-FFF2-40B4-BE49-F238E27FC236}">
              <a16:creationId xmlns:a16="http://schemas.microsoft.com/office/drawing/2014/main" id="{4E04B759-C5B5-6335-53AC-C984F7754D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C1FEBD-7017-A679-5ED9-38E0E562BF85}"/>
              </a:ext>
            </a:extLst>
          </p:cNvPr>
          <p:cNvSpPr>
            <a:spLocks noGrp="1"/>
          </p:cNvSpPr>
          <p:nvPr>
            <p:ph type="title"/>
          </p:nvPr>
        </p:nvSpPr>
        <p:spPr>
          <a:xfrm>
            <a:off x="1059182" y="637471"/>
            <a:ext cx="6896534" cy="1342518"/>
          </a:xfrm>
        </p:spPr>
        <p:txBody>
          <a:bodyPr>
            <a:normAutofit/>
          </a:bodyPr>
          <a:lstStyle/>
          <a:p>
            <a:r>
              <a:rPr lang="en-GB" sz="3200" dirty="0"/>
              <a:t>Article 1 – scope of application </a:t>
            </a:r>
            <a:endParaRPr lang="en-US" sz="3200" dirty="0"/>
          </a:p>
        </p:txBody>
      </p:sp>
      <p:sp>
        <p:nvSpPr>
          <p:cNvPr id="5" name="TextBox 4">
            <a:extLst>
              <a:ext uri="{FF2B5EF4-FFF2-40B4-BE49-F238E27FC236}">
                <a16:creationId xmlns:a16="http://schemas.microsoft.com/office/drawing/2014/main" id="{F455B5E9-AE95-EDCA-5CAA-14D8E66224A3}"/>
              </a:ext>
            </a:extLst>
          </p:cNvPr>
          <p:cNvSpPr txBox="1"/>
          <p:nvPr/>
        </p:nvSpPr>
        <p:spPr>
          <a:xfrm>
            <a:off x="9193017" y="721366"/>
            <a:ext cx="1584960" cy="369332"/>
          </a:xfrm>
          <a:prstGeom prst="rect">
            <a:avLst/>
          </a:prstGeom>
          <a:noFill/>
        </p:spPr>
        <p:txBody>
          <a:bodyPr wrap="square" rtlCol="0">
            <a:spAutoFit/>
          </a:bodyPr>
          <a:lstStyle/>
          <a:p>
            <a:endParaRPr lang="en-US"/>
          </a:p>
        </p:txBody>
      </p:sp>
      <p:sp>
        <p:nvSpPr>
          <p:cNvPr id="4" name="TextBox 3">
            <a:extLst>
              <a:ext uri="{FF2B5EF4-FFF2-40B4-BE49-F238E27FC236}">
                <a16:creationId xmlns:a16="http://schemas.microsoft.com/office/drawing/2014/main" id="{F194E09A-D70B-44B3-000C-22C51B9CAB3F}"/>
              </a:ext>
            </a:extLst>
          </p:cNvPr>
          <p:cNvSpPr txBox="1"/>
          <p:nvPr/>
        </p:nvSpPr>
        <p:spPr>
          <a:xfrm>
            <a:off x="10684462" y="1011868"/>
            <a:ext cx="1484671" cy="477054"/>
          </a:xfrm>
          <a:prstGeom prst="rect">
            <a:avLst/>
          </a:prstGeom>
          <a:noFill/>
        </p:spPr>
        <p:txBody>
          <a:bodyPr wrap="square" rtlCol="0">
            <a:spAutoFit/>
          </a:bodyPr>
          <a:lstStyle/>
          <a:p>
            <a:pPr algn="ctr"/>
            <a:r>
              <a:rPr lang="en-GB" sz="2500" dirty="0">
                <a:latin typeface="Calibri" panose="020F0502020204030204" pitchFamily="34" charset="0"/>
                <a:ea typeface="Calibri" panose="020F0502020204030204" pitchFamily="34" charset="0"/>
                <a:cs typeface="Times New Roman" panose="02020603050405020304" pitchFamily="18" charset="0"/>
              </a:rPr>
              <a:t>Scope</a:t>
            </a:r>
            <a:endParaRPr lang="en-GB" sz="2500" b="1" dirty="0">
              <a:latin typeface="Helvetica-Bold"/>
            </a:endParaRPr>
          </a:p>
        </p:txBody>
      </p:sp>
      <p:sp>
        <p:nvSpPr>
          <p:cNvPr id="10" name="TextBox 9">
            <a:extLst>
              <a:ext uri="{FF2B5EF4-FFF2-40B4-BE49-F238E27FC236}">
                <a16:creationId xmlns:a16="http://schemas.microsoft.com/office/drawing/2014/main" id="{03820E54-CB43-A8C1-C865-044B09F745C0}"/>
              </a:ext>
            </a:extLst>
          </p:cNvPr>
          <p:cNvSpPr txBox="1"/>
          <p:nvPr/>
        </p:nvSpPr>
        <p:spPr>
          <a:xfrm>
            <a:off x="641920" y="2067081"/>
            <a:ext cx="10693256" cy="4524315"/>
          </a:xfrm>
          <a:prstGeom prst="rect">
            <a:avLst/>
          </a:prstGeom>
          <a:noFill/>
        </p:spPr>
        <p:txBody>
          <a:bodyPr wrap="square">
            <a:spAutoFit/>
          </a:bodyPr>
          <a:lstStyle/>
          <a:p>
            <a:r>
              <a:rPr lang="en-GB" dirty="0">
                <a:solidFill>
                  <a:schemeClr val="bg1">
                    <a:lumMod val="65000"/>
                    <a:lumOff val="35000"/>
                  </a:schemeClr>
                </a:solidFill>
              </a:rPr>
              <a:t>1. This Law applies where:</a:t>
            </a:r>
          </a:p>
          <a:p>
            <a:r>
              <a:rPr lang="en-GB" dirty="0">
                <a:solidFill>
                  <a:schemeClr val="bg1">
                    <a:lumMod val="65000"/>
                    <a:lumOff val="35000"/>
                  </a:schemeClr>
                </a:solidFill>
              </a:rPr>
              <a:t>(a) Assistance is sought in this State by a foreign court or a foreign</a:t>
            </a:r>
          </a:p>
          <a:p>
            <a:r>
              <a:rPr lang="en-GB" dirty="0">
                <a:solidFill>
                  <a:schemeClr val="bg1">
                    <a:lumMod val="65000"/>
                    <a:lumOff val="35000"/>
                  </a:schemeClr>
                </a:solidFill>
              </a:rPr>
              <a:t>representative in connection with a </a:t>
            </a:r>
            <a:r>
              <a:rPr lang="en-GB" b="1" u="sng" dirty="0">
                <a:solidFill>
                  <a:schemeClr val="bg1">
                    <a:lumMod val="65000"/>
                    <a:lumOff val="35000"/>
                  </a:schemeClr>
                </a:solidFill>
              </a:rPr>
              <a:t>foreign proceeding</a:t>
            </a:r>
            <a:r>
              <a:rPr lang="en-GB" dirty="0">
                <a:solidFill>
                  <a:schemeClr val="bg1">
                    <a:lumMod val="65000"/>
                    <a:lumOff val="35000"/>
                  </a:schemeClr>
                </a:solidFill>
              </a:rPr>
              <a:t>; or</a:t>
            </a:r>
          </a:p>
          <a:p>
            <a:r>
              <a:rPr lang="en-GB" dirty="0">
                <a:solidFill>
                  <a:schemeClr val="bg1">
                    <a:lumMod val="65000"/>
                    <a:lumOff val="35000"/>
                  </a:schemeClr>
                </a:solidFill>
              </a:rPr>
              <a:t>(b) Assistance is sought in a foreign State in connection with a proceeding</a:t>
            </a:r>
          </a:p>
          <a:p>
            <a:r>
              <a:rPr lang="en-GB" dirty="0">
                <a:solidFill>
                  <a:schemeClr val="bg1">
                    <a:lumMod val="65000"/>
                    <a:lumOff val="35000"/>
                  </a:schemeClr>
                </a:solidFill>
              </a:rPr>
              <a:t>under [identify laws of the enacting State </a:t>
            </a:r>
            <a:r>
              <a:rPr lang="en-GB" b="1" u="sng" dirty="0">
                <a:solidFill>
                  <a:schemeClr val="bg1">
                    <a:lumMod val="65000"/>
                    <a:lumOff val="35000"/>
                  </a:schemeClr>
                </a:solidFill>
              </a:rPr>
              <a:t>relating to insolvency</a:t>
            </a:r>
            <a:r>
              <a:rPr lang="en-GB" dirty="0">
                <a:solidFill>
                  <a:schemeClr val="bg1">
                    <a:lumMod val="65000"/>
                    <a:lumOff val="35000"/>
                  </a:schemeClr>
                </a:solidFill>
              </a:rPr>
              <a:t>];</a:t>
            </a:r>
          </a:p>
          <a:p>
            <a:r>
              <a:rPr lang="en-GB" dirty="0">
                <a:solidFill>
                  <a:schemeClr val="bg1">
                    <a:lumMod val="65000"/>
                    <a:lumOff val="35000"/>
                  </a:schemeClr>
                </a:solidFill>
              </a:rPr>
              <a:t>or</a:t>
            </a:r>
          </a:p>
          <a:p>
            <a:r>
              <a:rPr lang="en-GB" dirty="0">
                <a:solidFill>
                  <a:schemeClr val="bg1">
                    <a:lumMod val="65000"/>
                    <a:lumOff val="35000"/>
                  </a:schemeClr>
                </a:solidFill>
              </a:rPr>
              <a:t>(c) A foreign proceeding and a </a:t>
            </a:r>
            <a:r>
              <a:rPr lang="en-GB" sz="1700" dirty="0">
                <a:solidFill>
                  <a:schemeClr val="bg1">
                    <a:lumMod val="65000"/>
                    <a:lumOff val="35000"/>
                  </a:schemeClr>
                </a:solidFill>
              </a:rPr>
              <a:t>proceeding</a:t>
            </a:r>
            <a:r>
              <a:rPr lang="en-GB" dirty="0">
                <a:solidFill>
                  <a:schemeClr val="bg1">
                    <a:lumMod val="65000"/>
                    <a:lumOff val="35000"/>
                  </a:schemeClr>
                </a:solidFill>
              </a:rPr>
              <a:t> under [identify laws of the</a:t>
            </a:r>
          </a:p>
          <a:p>
            <a:r>
              <a:rPr lang="en-GB" dirty="0">
                <a:solidFill>
                  <a:schemeClr val="bg1">
                    <a:lumMod val="65000"/>
                    <a:lumOff val="35000"/>
                  </a:schemeClr>
                </a:solidFill>
              </a:rPr>
              <a:t>enacting State relating to insolvency] </a:t>
            </a:r>
            <a:r>
              <a:rPr lang="en-GB" b="1" u="sng" dirty="0">
                <a:solidFill>
                  <a:schemeClr val="bg1">
                    <a:lumMod val="65000"/>
                    <a:lumOff val="35000"/>
                  </a:schemeClr>
                </a:solidFill>
              </a:rPr>
              <a:t>in respect of the same debtor </a:t>
            </a:r>
            <a:r>
              <a:rPr lang="en-GB" dirty="0">
                <a:solidFill>
                  <a:schemeClr val="bg1">
                    <a:lumMod val="65000"/>
                    <a:lumOff val="35000"/>
                  </a:schemeClr>
                </a:solidFill>
              </a:rPr>
              <a:t>are taking</a:t>
            </a:r>
          </a:p>
          <a:p>
            <a:r>
              <a:rPr lang="en-GB" dirty="0">
                <a:solidFill>
                  <a:schemeClr val="bg1">
                    <a:lumMod val="65000"/>
                    <a:lumOff val="35000"/>
                  </a:schemeClr>
                </a:solidFill>
              </a:rPr>
              <a:t>place </a:t>
            </a:r>
            <a:r>
              <a:rPr lang="en-GB" b="1" u="sng" dirty="0">
                <a:solidFill>
                  <a:schemeClr val="bg1">
                    <a:lumMod val="65000"/>
                    <a:lumOff val="35000"/>
                  </a:schemeClr>
                </a:solidFill>
              </a:rPr>
              <a:t>concurrently</a:t>
            </a:r>
            <a:r>
              <a:rPr lang="en-GB" dirty="0">
                <a:solidFill>
                  <a:schemeClr val="bg1">
                    <a:lumMod val="65000"/>
                    <a:lumOff val="35000"/>
                  </a:schemeClr>
                </a:solidFill>
              </a:rPr>
              <a:t>; or</a:t>
            </a:r>
          </a:p>
          <a:p>
            <a:r>
              <a:rPr lang="en-GB" dirty="0">
                <a:solidFill>
                  <a:schemeClr val="bg1">
                    <a:lumMod val="65000"/>
                    <a:lumOff val="35000"/>
                  </a:schemeClr>
                </a:solidFill>
              </a:rPr>
              <a:t>(d) </a:t>
            </a:r>
            <a:r>
              <a:rPr lang="en-GB" b="1" u="sng" dirty="0">
                <a:solidFill>
                  <a:schemeClr val="bg1">
                    <a:lumMod val="65000"/>
                    <a:lumOff val="35000"/>
                  </a:schemeClr>
                </a:solidFill>
              </a:rPr>
              <a:t>Creditors or other interested persons</a:t>
            </a:r>
            <a:r>
              <a:rPr lang="en-GB" b="1" dirty="0">
                <a:solidFill>
                  <a:schemeClr val="bg1">
                    <a:lumMod val="65000"/>
                    <a:lumOff val="35000"/>
                  </a:schemeClr>
                </a:solidFill>
              </a:rPr>
              <a:t> </a:t>
            </a:r>
            <a:r>
              <a:rPr lang="en-GB" dirty="0">
                <a:solidFill>
                  <a:schemeClr val="bg1">
                    <a:lumMod val="65000"/>
                    <a:lumOff val="35000"/>
                  </a:schemeClr>
                </a:solidFill>
              </a:rPr>
              <a:t>in a foreign State have an</a:t>
            </a:r>
          </a:p>
          <a:p>
            <a:r>
              <a:rPr lang="en-GB" dirty="0">
                <a:solidFill>
                  <a:schemeClr val="bg1">
                    <a:lumMod val="65000"/>
                    <a:lumOff val="35000"/>
                  </a:schemeClr>
                </a:solidFill>
              </a:rPr>
              <a:t>interest in </a:t>
            </a:r>
            <a:r>
              <a:rPr lang="en-GB" b="1" u="sng" dirty="0">
                <a:solidFill>
                  <a:schemeClr val="bg1">
                    <a:lumMod val="65000"/>
                    <a:lumOff val="35000"/>
                  </a:schemeClr>
                </a:solidFill>
              </a:rPr>
              <a:t>requesting</a:t>
            </a:r>
            <a:r>
              <a:rPr lang="en-GB" dirty="0">
                <a:solidFill>
                  <a:schemeClr val="bg1">
                    <a:lumMod val="65000"/>
                    <a:lumOff val="35000"/>
                  </a:schemeClr>
                </a:solidFill>
              </a:rPr>
              <a:t> the commencement of, or participating in, a proceeding</a:t>
            </a:r>
          </a:p>
          <a:p>
            <a:r>
              <a:rPr lang="en-GB" dirty="0">
                <a:solidFill>
                  <a:schemeClr val="bg1">
                    <a:lumMod val="65000"/>
                    <a:lumOff val="35000"/>
                  </a:schemeClr>
                </a:solidFill>
              </a:rPr>
              <a:t>under [identify laws of the enacting State relating to insolvency].</a:t>
            </a:r>
          </a:p>
          <a:p>
            <a:r>
              <a:rPr lang="en-GB" dirty="0">
                <a:solidFill>
                  <a:schemeClr val="bg1">
                    <a:lumMod val="65000"/>
                    <a:lumOff val="35000"/>
                  </a:schemeClr>
                </a:solidFill>
              </a:rPr>
              <a:t>2. This Law </a:t>
            </a:r>
            <a:r>
              <a:rPr lang="en-GB" b="1" u="sng" dirty="0">
                <a:solidFill>
                  <a:schemeClr val="bg1">
                    <a:lumMod val="65000"/>
                    <a:lumOff val="35000"/>
                  </a:schemeClr>
                </a:solidFill>
              </a:rPr>
              <a:t>does not apply to a proceeding concerning</a:t>
            </a:r>
            <a:r>
              <a:rPr lang="en-GB" b="1" dirty="0">
                <a:solidFill>
                  <a:schemeClr val="bg1">
                    <a:lumMod val="65000"/>
                    <a:lumOff val="35000"/>
                  </a:schemeClr>
                </a:solidFill>
              </a:rPr>
              <a:t> </a:t>
            </a:r>
            <a:r>
              <a:rPr lang="en-GB" dirty="0">
                <a:solidFill>
                  <a:schemeClr val="bg1">
                    <a:lumMod val="65000"/>
                    <a:lumOff val="35000"/>
                  </a:schemeClr>
                </a:solidFill>
              </a:rPr>
              <a:t>[designate</a:t>
            </a:r>
          </a:p>
          <a:p>
            <a:r>
              <a:rPr lang="en-GB" dirty="0">
                <a:solidFill>
                  <a:schemeClr val="bg1">
                    <a:lumMod val="65000"/>
                    <a:lumOff val="35000"/>
                  </a:schemeClr>
                </a:solidFill>
              </a:rPr>
              <a:t>any </a:t>
            </a:r>
            <a:r>
              <a:rPr lang="en-GB" b="1" u="sng" dirty="0">
                <a:solidFill>
                  <a:schemeClr val="bg1">
                    <a:lumMod val="65000"/>
                    <a:lumOff val="35000"/>
                  </a:schemeClr>
                </a:solidFill>
              </a:rPr>
              <a:t>types of entities</a:t>
            </a:r>
            <a:r>
              <a:rPr lang="en-GB" b="1" dirty="0">
                <a:solidFill>
                  <a:schemeClr val="bg1">
                    <a:lumMod val="65000"/>
                    <a:lumOff val="35000"/>
                  </a:schemeClr>
                </a:solidFill>
              </a:rPr>
              <a:t>, </a:t>
            </a:r>
            <a:r>
              <a:rPr lang="en-GB" b="1" u="sng" dirty="0">
                <a:solidFill>
                  <a:schemeClr val="bg1">
                    <a:lumMod val="65000"/>
                    <a:lumOff val="35000"/>
                  </a:schemeClr>
                </a:solidFill>
              </a:rPr>
              <a:t>such as banks or insurance companies</a:t>
            </a:r>
            <a:r>
              <a:rPr lang="en-GB" dirty="0">
                <a:solidFill>
                  <a:schemeClr val="bg1">
                    <a:lumMod val="65000"/>
                    <a:lumOff val="35000"/>
                  </a:schemeClr>
                </a:solidFill>
              </a:rPr>
              <a:t>, that are subject</a:t>
            </a:r>
          </a:p>
          <a:p>
            <a:r>
              <a:rPr lang="en-GB" dirty="0">
                <a:solidFill>
                  <a:schemeClr val="bg1">
                    <a:lumMod val="65000"/>
                    <a:lumOff val="35000"/>
                  </a:schemeClr>
                </a:solidFill>
              </a:rPr>
              <a:t>to a special insolvency regime in this State and that this State wishes to</a:t>
            </a:r>
          </a:p>
          <a:p>
            <a:r>
              <a:rPr lang="en-GB" dirty="0">
                <a:solidFill>
                  <a:schemeClr val="bg1">
                    <a:lumMod val="65000"/>
                    <a:lumOff val="35000"/>
                  </a:schemeClr>
                </a:solidFill>
              </a:rPr>
              <a:t>exclude from this Law].</a:t>
            </a:r>
          </a:p>
        </p:txBody>
      </p:sp>
    </p:spTree>
    <p:extLst>
      <p:ext uri="{BB962C8B-B14F-4D97-AF65-F5344CB8AC3E}">
        <p14:creationId xmlns:p14="http://schemas.microsoft.com/office/powerpoint/2010/main" val="2178368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3000">
              <a:schemeClr val="tx1">
                <a:lumMod val="85000"/>
              </a:schemeClr>
            </a:gs>
            <a:gs pos="0">
              <a:srgbClr val="0070C0"/>
            </a:gs>
            <a:gs pos="1000">
              <a:schemeClr val="accent4"/>
            </a:gs>
            <a:gs pos="0">
              <a:schemeClr val="accent4"/>
            </a:gs>
          </a:gsLst>
          <a:lin ang="2520000" scaled="0"/>
        </a:gradFill>
        <a:effectLst/>
      </p:bgPr>
    </p:bg>
    <p:spTree>
      <p:nvGrpSpPr>
        <p:cNvPr id="1" name="">
          <a:extLst>
            <a:ext uri="{FF2B5EF4-FFF2-40B4-BE49-F238E27FC236}">
              <a16:creationId xmlns:a16="http://schemas.microsoft.com/office/drawing/2014/main" id="{6424EE2B-A8E1-7364-B03F-027984FA91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2BA6C3-84D4-61A2-1CEA-022D6D6083D1}"/>
              </a:ext>
            </a:extLst>
          </p:cNvPr>
          <p:cNvSpPr>
            <a:spLocks noGrp="1"/>
          </p:cNvSpPr>
          <p:nvPr>
            <p:ph type="title"/>
          </p:nvPr>
        </p:nvSpPr>
        <p:spPr>
          <a:xfrm>
            <a:off x="1021976" y="637471"/>
            <a:ext cx="9460005" cy="1342518"/>
          </a:xfrm>
        </p:spPr>
        <p:txBody>
          <a:bodyPr>
            <a:normAutofit/>
          </a:bodyPr>
          <a:lstStyle/>
          <a:p>
            <a:r>
              <a:rPr lang="en-GB" sz="3200" dirty="0"/>
              <a:t>Article 1 – scope of application </a:t>
            </a:r>
            <a:r>
              <a:rPr lang="en-GB" sz="2200" dirty="0"/>
              <a:t>(cont.)</a:t>
            </a:r>
            <a:endParaRPr lang="en-US" sz="2200" i="1" dirty="0"/>
          </a:p>
        </p:txBody>
      </p:sp>
      <p:sp>
        <p:nvSpPr>
          <p:cNvPr id="5" name="TextBox 4">
            <a:extLst>
              <a:ext uri="{FF2B5EF4-FFF2-40B4-BE49-F238E27FC236}">
                <a16:creationId xmlns:a16="http://schemas.microsoft.com/office/drawing/2014/main" id="{5124DDE3-990D-EDAD-EBD1-F04FCB18D62E}"/>
              </a:ext>
            </a:extLst>
          </p:cNvPr>
          <p:cNvSpPr txBox="1"/>
          <p:nvPr/>
        </p:nvSpPr>
        <p:spPr>
          <a:xfrm>
            <a:off x="9193017" y="721366"/>
            <a:ext cx="1584960" cy="369332"/>
          </a:xfrm>
          <a:prstGeom prst="rect">
            <a:avLst/>
          </a:prstGeom>
          <a:noFill/>
        </p:spPr>
        <p:txBody>
          <a:bodyPr wrap="square" rtlCol="0">
            <a:spAutoFit/>
          </a:bodyPr>
          <a:lstStyle/>
          <a:p>
            <a:endParaRPr lang="en-US"/>
          </a:p>
        </p:txBody>
      </p:sp>
      <p:sp>
        <p:nvSpPr>
          <p:cNvPr id="4" name="TextBox 3">
            <a:extLst>
              <a:ext uri="{FF2B5EF4-FFF2-40B4-BE49-F238E27FC236}">
                <a16:creationId xmlns:a16="http://schemas.microsoft.com/office/drawing/2014/main" id="{96EBFEFC-6CDC-57BC-B729-BD90BAC3CE02}"/>
              </a:ext>
            </a:extLst>
          </p:cNvPr>
          <p:cNvSpPr txBox="1"/>
          <p:nvPr/>
        </p:nvSpPr>
        <p:spPr>
          <a:xfrm>
            <a:off x="10684462" y="1011868"/>
            <a:ext cx="1484671" cy="477054"/>
          </a:xfrm>
          <a:prstGeom prst="rect">
            <a:avLst/>
          </a:prstGeom>
          <a:noFill/>
        </p:spPr>
        <p:txBody>
          <a:bodyPr wrap="square" rtlCol="0">
            <a:spAutoFit/>
          </a:bodyPr>
          <a:lstStyle/>
          <a:p>
            <a:pPr algn="ctr"/>
            <a:r>
              <a:rPr lang="en-GB" sz="2500" dirty="0">
                <a:latin typeface="Calibri" panose="020F0502020204030204" pitchFamily="34" charset="0"/>
                <a:ea typeface="Calibri" panose="020F0502020204030204" pitchFamily="34" charset="0"/>
                <a:cs typeface="Times New Roman" panose="02020603050405020304" pitchFamily="18" charset="0"/>
              </a:rPr>
              <a:t>Scope</a:t>
            </a:r>
            <a:endParaRPr lang="en-GB" sz="2500" b="1" dirty="0">
              <a:latin typeface="Helvetica-Bold"/>
            </a:endParaRPr>
          </a:p>
        </p:txBody>
      </p:sp>
      <p:sp>
        <p:nvSpPr>
          <p:cNvPr id="10" name="TextBox 9">
            <a:extLst>
              <a:ext uri="{FF2B5EF4-FFF2-40B4-BE49-F238E27FC236}">
                <a16:creationId xmlns:a16="http://schemas.microsoft.com/office/drawing/2014/main" id="{B18DC16D-A528-51F3-2E01-7A26E1F6EA09}"/>
              </a:ext>
            </a:extLst>
          </p:cNvPr>
          <p:cNvSpPr txBox="1"/>
          <p:nvPr/>
        </p:nvSpPr>
        <p:spPr>
          <a:xfrm>
            <a:off x="211611" y="2457049"/>
            <a:ext cx="10693256" cy="2523768"/>
          </a:xfrm>
          <a:prstGeom prst="rect">
            <a:avLst/>
          </a:prstGeom>
          <a:noFill/>
        </p:spPr>
        <p:txBody>
          <a:bodyPr wrap="square">
            <a:spAutoFit/>
          </a:bodyPr>
          <a:lstStyle/>
          <a:p>
            <a:pPr marL="457200" lvl="2">
              <a:spcAft>
                <a:spcPts val="1200"/>
              </a:spcAft>
            </a:pPr>
            <a:r>
              <a:rPr lang="en-GB" dirty="0">
                <a:solidFill>
                  <a:schemeClr val="bg1"/>
                </a:solidFill>
              </a:rPr>
              <a:t>The MLCBI covers:</a:t>
            </a:r>
          </a:p>
          <a:p>
            <a:pPr marL="800100" lvl="2" indent="-342900">
              <a:spcAft>
                <a:spcPts val="1200"/>
              </a:spcAft>
              <a:buFont typeface="Wingdings" panose="05000000000000000000" pitchFamily="2" charset="2"/>
              <a:buChar char="Ø"/>
            </a:pPr>
            <a:r>
              <a:rPr lang="en-GB" b="1" dirty="0">
                <a:solidFill>
                  <a:schemeClr val="bg1"/>
                </a:solidFill>
              </a:rPr>
              <a:t>Inbound assistance: requests concerning a foreign proceeding</a:t>
            </a:r>
          </a:p>
          <a:p>
            <a:pPr marL="800100" lvl="2" indent="-342900">
              <a:spcAft>
                <a:spcPts val="1200"/>
              </a:spcAft>
              <a:buFont typeface="Wingdings" panose="05000000000000000000" pitchFamily="2" charset="2"/>
              <a:buChar char="Ø"/>
            </a:pPr>
            <a:r>
              <a:rPr lang="en-GB" dirty="0">
                <a:solidFill>
                  <a:schemeClr val="bg1"/>
                </a:solidFill>
              </a:rPr>
              <a:t>Outbound assistance: assistance abroad concerning local proceeding</a:t>
            </a:r>
          </a:p>
          <a:p>
            <a:pPr marL="800100" lvl="2" indent="-342900">
              <a:spcAft>
                <a:spcPts val="1200"/>
              </a:spcAft>
              <a:buFont typeface="Wingdings" panose="05000000000000000000" pitchFamily="2" charset="2"/>
              <a:buChar char="Ø"/>
            </a:pPr>
            <a:r>
              <a:rPr lang="en-GB" dirty="0">
                <a:solidFill>
                  <a:schemeClr val="bg1"/>
                </a:solidFill>
              </a:rPr>
              <a:t>Coordination: of concurrent proceedings concerning the same debtor</a:t>
            </a:r>
          </a:p>
          <a:p>
            <a:pPr marL="800100" lvl="2" indent="-342900">
              <a:spcAft>
                <a:spcPts val="1200"/>
              </a:spcAft>
              <a:buFont typeface="Wingdings" panose="05000000000000000000" pitchFamily="2" charset="2"/>
              <a:buChar char="Ø"/>
            </a:pPr>
            <a:r>
              <a:rPr lang="en-GB" dirty="0">
                <a:solidFill>
                  <a:schemeClr val="bg1"/>
                </a:solidFill>
              </a:rPr>
              <a:t>Creditors/interested persons: requests to commence/participate in local proceeding</a:t>
            </a:r>
          </a:p>
          <a:p>
            <a:pPr marL="457200" lvl="2">
              <a:spcAft>
                <a:spcPts val="1200"/>
              </a:spcAft>
            </a:pPr>
            <a:r>
              <a:rPr lang="en-GB" dirty="0">
                <a:solidFill>
                  <a:schemeClr val="bg1"/>
                </a:solidFill>
              </a:rPr>
              <a:t>Potential </a:t>
            </a:r>
            <a:r>
              <a:rPr lang="en-GB" i="1" dirty="0">
                <a:solidFill>
                  <a:schemeClr val="bg1"/>
                </a:solidFill>
              </a:rPr>
              <a:t>exclusions</a:t>
            </a:r>
            <a:r>
              <a:rPr lang="en-GB" dirty="0">
                <a:solidFill>
                  <a:schemeClr val="bg1"/>
                </a:solidFill>
              </a:rPr>
              <a:t>: certain proceedings/entities may be outside scope</a:t>
            </a:r>
          </a:p>
        </p:txBody>
      </p:sp>
    </p:spTree>
    <p:extLst>
      <p:ext uri="{BB962C8B-B14F-4D97-AF65-F5344CB8AC3E}">
        <p14:creationId xmlns:p14="http://schemas.microsoft.com/office/powerpoint/2010/main" val="92713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9A4DF2-9DB8-6F0F-A3C7-D75F1AE83263}"/>
            </a:ext>
          </a:extLst>
        </p:cNvPr>
        <p:cNvGrpSpPr/>
        <p:nvPr/>
      </p:nvGrpSpPr>
      <p:grpSpPr>
        <a:xfrm>
          <a:off x="0" y="0"/>
          <a:ext cx="0" cy="0"/>
          <a:chOff x="0" y="0"/>
          <a:chExt cx="0" cy="0"/>
        </a:xfrm>
      </p:grpSpPr>
      <p:sp>
        <p:nvSpPr>
          <p:cNvPr id="9" name="TextBox 8">
            <a:extLst>
              <a:ext uri="{FF2B5EF4-FFF2-40B4-BE49-F238E27FC236}">
                <a16:creationId xmlns:a16="http://schemas.microsoft.com/office/drawing/2014/main" id="{2A82368E-9410-D677-93EA-E31E488995B1}"/>
              </a:ext>
            </a:extLst>
          </p:cNvPr>
          <p:cNvSpPr txBox="1"/>
          <p:nvPr/>
        </p:nvSpPr>
        <p:spPr>
          <a:xfrm>
            <a:off x="2766951" y="2755075"/>
            <a:ext cx="6792685" cy="707886"/>
          </a:xfrm>
          <a:prstGeom prst="rect">
            <a:avLst/>
          </a:prstGeom>
          <a:noFill/>
        </p:spPr>
        <p:txBody>
          <a:bodyPr wrap="square" rtlCol="0">
            <a:spAutoFit/>
          </a:bodyPr>
          <a:lstStyle/>
          <a:p>
            <a:pPr algn="ctr"/>
            <a:r>
              <a:rPr lang="en-GB" sz="4000" dirty="0">
                <a:latin typeface="Aptos" panose="020B0004020202020204" pitchFamily="34" charset="0"/>
              </a:rPr>
              <a:t>Foreign Proceeding</a:t>
            </a:r>
          </a:p>
        </p:txBody>
      </p:sp>
    </p:spTree>
    <p:extLst>
      <p:ext uri="{BB962C8B-B14F-4D97-AF65-F5344CB8AC3E}">
        <p14:creationId xmlns:p14="http://schemas.microsoft.com/office/powerpoint/2010/main" val="4082703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3000">
              <a:schemeClr val="tx1">
                <a:lumMod val="85000"/>
              </a:schemeClr>
            </a:gs>
            <a:gs pos="0">
              <a:srgbClr val="0070C0"/>
            </a:gs>
            <a:gs pos="1000">
              <a:schemeClr val="accent4"/>
            </a:gs>
            <a:gs pos="0">
              <a:schemeClr val="accent4"/>
            </a:gs>
          </a:gsLst>
          <a:lin ang="2520000" scaled="0"/>
        </a:gradFill>
        <a:effectLst/>
      </p:bgPr>
    </p:bg>
    <p:spTree>
      <p:nvGrpSpPr>
        <p:cNvPr id="1" name="">
          <a:extLst>
            <a:ext uri="{FF2B5EF4-FFF2-40B4-BE49-F238E27FC236}">
              <a16:creationId xmlns:a16="http://schemas.microsoft.com/office/drawing/2014/main" id="{3005DA9F-D725-1EF7-6A6B-52C0C280FB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0F9CD3-5335-46A9-2134-87E572681031}"/>
              </a:ext>
            </a:extLst>
          </p:cNvPr>
          <p:cNvSpPr>
            <a:spLocks noGrp="1"/>
          </p:cNvSpPr>
          <p:nvPr>
            <p:ph type="title"/>
          </p:nvPr>
        </p:nvSpPr>
        <p:spPr>
          <a:xfrm>
            <a:off x="1059181" y="637471"/>
            <a:ext cx="9153860" cy="1342518"/>
          </a:xfrm>
        </p:spPr>
        <p:txBody>
          <a:bodyPr>
            <a:normAutofit/>
          </a:bodyPr>
          <a:lstStyle/>
          <a:p>
            <a:r>
              <a:rPr lang="en-US" sz="3200" dirty="0"/>
              <a:t>Definition of foreign proceeding</a:t>
            </a:r>
          </a:p>
        </p:txBody>
      </p:sp>
      <p:sp>
        <p:nvSpPr>
          <p:cNvPr id="5" name="TextBox 4">
            <a:extLst>
              <a:ext uri="{FF2B5EF4-FFF2-40B4-BE49-F238E27FC236}">
                <a16:creationId xmlns:a16="http://schemas.microsoft.com/office/drawing/2014/main" id="{953B8963-AFA2-765F-BECD-3286B6DC92E8}"/>
              </a:ext>
            </a:extLst>
          </p:cNvPr>
          <p:cNvSpPr txBox="1"/>
          <p:nvPr/>
        </p:nvSpPr>
        <p:spPr>
          <a:xfrm>
            <a:off x="9193017" y="721366"/>
            <a:ext cx="1584960" cy="369332"/>
          </a:xfrm>
          <a:prstGeom prst="rect">
            <a:avLst/>
          </a:prstGeom>
          <a:noFill/>
        </p:spPr>
        <p:txBody>
          <a:bodyPr wrap="square" rtlCol="0">
            <a:spAutoFit/>
          </a:bodyPr>
          <a:lstStyle/>
          <a:p>
            <a:endParaRPr lang="en-US"/>
          </a:p>
        </p:txBody>
      </p:sp>
      <p:sp>
        <p:nvSpPr>
          <p:cNvPr id="4" name="TextBox 3">
            <a:extLst>
              <a:ext uri="{FF2B5EF4-FFF2-40B4-BE49-F238E27FC236}">
                <a16:creationId xmlns:a16="http://schemas.microsoft.com/office/drawing/2014/main" id="{01D3F9E6-D528-7D57-2193-93B6BA0FAE40}"/>
              </a:ext>
            </a:extLst>
          </p:cNvPr>
          <p:cNvSpPr txBox="1"/>
          <p:nvPr/>
        </p:nvSpPr>
        <p:spPr>
          <a:xfrm>
            <a:off x="10630670" y="877397"/>
            <a:ext cx="1484671" cy="707886"/>
          </a:xfrm>
          <a:prstGeom prst="rect">
            <a:avLst/>
          </a:prstGeom>
          <a:noFill/>
        </p:spPr>
        <p:txBody>
          <a:bodyPr wrap="square" rtlCol="0">
            <a:spAutoFit/>
          </a:bodyPr>
          <a:lstStyle/>
          <a:p>
            <a:pPr algn="ctr"/>
            <a:r>
              <a:rPr lang="en-GB" sz="2000" dirty="0">
                <a:latin typeface="Calibri" panose="020F0502020204030204" pitchFamily="34" charset="0"/>
                <a:ea typeface="Calibri" panose="020F0502020204030204" pitchFamily="34" charset="0"/>
                <a:cs typeface="Times New Roman" panose="02020603050405020304" pitchFamily="18" charset="0"/>
              </a:rPr>
              <a:t>Foreign proceeding</a:t>
            </a:r>
            <a:endParaRPr lang="en-GB" sz="2000" b="1" dirty="0">
              <a:latin typeface="Helvetica-Bold"/>
            </a:endParaRPr>
          </a:p>
        </p:txBody>
      </p:sp>
      <p:sp>
        <p:nvSpPr>
          <p:cNvPr id="3" name="TextBox 2">
            <a:extLst>
              <a:ext uri="{FF2B5EF4-FFF2-40B4-BE49-F238E27FC236}">
                <a16:creationId xmlns:a16="http://schemas.microsoft.com/office/drawing/2014/main" id="{8833454C-17B1-F516-F926-5149A7006822}"/>
              </a:ext>
            </a:extLst>
          </p:cNvPr>
          <p:cNvSpPr txBox="1"/>
          <p:nvPr/>
        </p:nvSpPr>
        <p:spPr>
          <a:xfrm>
            <a:off x="641920" y="2302406"/>
            <a:ext cx="10693256" cy="2585323"/>
          </a:xfrm>
          <a:prstGeom prst="rect">
            <a:avLst/>
          </a:prstGeom>
          <a:noFill/>
        </p:spPr>
        <p:txBody>
          <a:bodyPr wrap="square">
            <a:spAutoFit/>
          </a:bodyPr>
          <a:lstStyle/>
          <a:p>
            <a:endParaRPr lang="en-GB" dirty="0">
              <a:solidFill>
                <a:schemeClr val="bg1"/>
              </a:solidFill>
            </a:endParaRPr>
          </a:p>
          <a:p>
            <a:r>
              <a:rPr lang="en-GB" dirty="0">
                <a:solidFill>
                  <a:schemeClr val="bg1"/>
                </a:solidFill>
              </a:rPr>
              <a:t>Article 2(a)</a:t>
            </a:r>
            <a:r>
              <a:rPr lang="en-GB" dirty="0"/>
              <a:t> </a:t>
            </a:r>
          </a:p>
          <a:p>
            <a:endParaRPr lang="en-GB" dirty="0"/>
          </a:p>
          <a:p>
            <a:r>
              <a:rPr lang="en-GB" dirty="0">
                <a:solidFill>
                  <a:schemeClr val="bg1">
                    <a:lumMod val="65000"/>
                    <a:lumOff val="35000"/>
                  </a:schemeClr>
                </a:solidFill>
              </a:rPr>
              <a:t>“Foreign proceeding” means a </a:t>
            </a:r>
            <a:r>
              <a:rPr lang="en-GB" b="1" u="sng" dirty="0">
                <a:solidFill>
                  <a:schemeClr val="bg1">
                    <a:lumMod val="65000"/>
                    <a:lumOff val="35000"/>
                  </a:schemeClr>
                </a:solidFill>
              </a:rPr>
              <a:t>collective</a:t>
            </a:r>
            <a:r>
              <a:rPr lang="en-GB" dirty="0">
                <a:solidFill>
                  <a:schemeClr val="bg1">
                    <a:lumMod val="65000"/>
                    <a:lumOff val="35000"/>
                  </a:schemeClr>
                </a:solidFill>
              </a:rPr>
              <a:t> judicial or administrative</a:t>
            </a:r>
          </a:p>
          <a:p>
            <a:r>
              <a:rPr lang="en-GB" dirty="0">
                <a:solidFill>
                  <a:schemeClr val="bg1">
                    <a:lumMod val="65000"/>
                    <a:lumOff val="35000"/>
                  </a:schemeClr>
                </a:solidFill>
              </a:rPr>
              <a:t>proceeding in a foreign State, including an interim proceeding, pursuant to</a:t>
            </a:r>
          </a:p>
          <a:p>
            <a:r>
              <a:rPr lang="en-GB" dirty="0">
                <a:solidFill>
                  <a:schemeClr val="bg1">
                    <a:lumMod val="65000"/>
                    <a:lumOff val="35000"/>
                  </a:schemeClr>
                </a:solidFill>
              </a:rPr>
              <a:t>a </a:t>
            </a:r>
            <a:r>
              <a:rPr lang="en-GB" b="1" u="sng" dirty="0">
                <a:solidFill>
                  <a:schemeClr val="bg1">
                    <a:lumMod val="65000"/>
                    <a:lumOff val="35000"/>
                  </a:schemeClr>
                </a:solidFill>
              </a:rPr>
              <a:t>law relating to insolvency</a:t>
            </a:r>
            <a:r>
              <a:rPr lang="en-GB" b="1" dirty="0">
                <a:solidFill>
                  <a:schemeClr val="bg1">
                    <a:lumMod val="65000"/>
                    <a:lumOff val="35000"/>
                  </a:schemeClr>
                </a:solidFill>
              </a:rPr>
              <a:t> </a:t>
            </a:r>
            <a:r>
              <a:rPr lang="en-GB" dirty="0">
                <a:solidFill>
                  <a:schemeClr val="bg1">
                    <a:lumMod val="65000"/>
                    <a:lumOff val="35000"/>
                  </a:schemeClr>
                </a:solidFill>
              </a:rPr>
              <a:t>in which proceeding the assets and affairs of</a:t>
            </a:r>
          </a:p>
          <a:p>
            <a:r>
              <a:rPr lang="en-GB" dirty="0">
                <a:solidFill>
                  <a:schemeClr val="bg1">
                    <a:lumMod val="65000"/>
                    <a:lumOff val="35000"/>
                  </a:schemeClr>
                </a:solidFill>
              </a:rPr>
              <a:t>the debtor are subject to </a:t>
            </a:r>
            <a:r>
              <a:rPr lang="en-GB" b="1" u="sng" dirty="0">
                <a:solidFill>
                  <a:schemeClr val="bg1">
                    <a:lumMod val="65000"/>
                    <a:lumOff val="35000"/>
                  </a:schemeClr>
                </a:solidFill>
              </a:rPr>
              <a:t>control or supervision by a foreign court</a:t>
            </a:r>
            <a:r>
              <a:rPr lang="en-GB" dirty="0">
                <a:solidFill>
                  <a:schemeClr val="bg1">
                    <a:lumMod val="65000"/>
                    <a:lumOff val="35000"/>
                  </a:schemeClr>
                </a:solidFill>
              </a:rPr>
              <a:t>, for the</a:t>
            </a:r>
          </a:p>
          <a:p>
            <a:r>
              <a:rPr lang="en-GB" u="sng" dirty="0">
                <a:solidFill>
                  <a:schemeClr val="bg1">
                    <a:lumMod val="65000"/>
                    <a:lumOff val="35000"/>
                  </a:schemeClr>
                </a:solidFill>
              </a:rPr>
              <a:t>purpose of </a:t>
            </a:r>
            <a:r>
              <a:rPr lang="en-GB" b="1" u="sng" dirty="0">
                <a:solidFill>
                  <a:schemeClr val="bg1">
                    <a:lumMod val="65000"/>
                    <a:lumOff val="35000"/>
                  </a:schemeClr>
                </a:solidFill>
              </a:rPr>
              <a:t>reorganization or liquidation</a:t>
            </a:r>
            <a:r>
              <a:rPr lang="en-GB" dirty="0">
                <a:solidFill>
                  <a:schemeClr val="bg1">
                    <a:lumMod val="65000"/>
                    <a:lumOff val="35000"/>
                  </a:schemeClr>
                </a:solidFill>
              </a:rPr>
              <a:t>;”</a:t>
            </a:r>
          </a:p>
          <a:p>
            <a:endParaRPr lang="en-GB" b="1" dirty="0">
              <a:solidFill>
                <a:schemeClr val="bg1"/>
              </a:solidFill>
            </a:endParaRPr>
          </a:p>
        </p:txBody>
      </p:sp>
    </p:spTree>
    <p:extLst>
      <p:ext uri="{BB962C8B-B14F-4D97-AF65-F5344CB8AC3E}">
        <p14:creationId xmlns:p14="http://schemas.microsoft.com/office/powerpoint/2010/main" val="304079959"/>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DFBC434140BFB4F8C0920F7C08F8836" ma:contentTypeVersion="26" ma:contentTypeDescription="Create a new document." ma:contentTypeScope="" ma:versionID="24f369aa7ec2cf8db80786c3f664b128">
  <xsd:schema xmlns:xsd="http://www.w3.org/2001/XMLSchema" xmlns:xs="http://www.w3.org/2001/XMLSchema" xmlns:p="http://schemas.microsoft.com/office/2006/metadata/properties" xmlns:ns2="1df04fd7-7c47-4838-8290-c52492add04a" xmlns:ns3="4798ff29-8bf1-47a9-abe4-3ab95d3a1097" xmlns:ns4="985ec44e-1bab-4c0b-9df0-6ba128686fc9" xmlns:ns5="http://schemas.microsoft.com/sharepoint/v4" targetNamespace="http://schemas.microsoft.com/office/2006/metadata/properties" ma:root="true" ma:fieldsID="0557ef8aab1fbb47e319e4aeda26b4d0" ns2:_="" ns3:_="" ns4:_="" ns5:_="">
    <xsd:import namespace="1df04fd7-7c47-4838-8290-c52492add04a"/>
    <xsd:import namespace="4798ff29-8bf1-47a9-abe4-3ab95d3a1097"/>
    <xsd:import namespace="985ec44e-1bab-4c0b-9df0-6ba128686fc9"/>
    <xsd:import namespace="http://schemas.microsoft.com/sharepoint/v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b2nc" minOccurs="0"/>
                <xsd:element ref="ns2:_x0070_hf7" minOccurs="0"/>
                <xsd:element ref="ns2:s5jh" minOccurs="0"/>
                <xsd:element ref="ns2:MediaLengthInSeconds" minOccurs="0"/>
                <xsd:element ref="ns2:ContentandPurpose" minOccurs="0"/>
                <xsd:element ref="ns2:Presenter" minOccurs="0"/>
                <xsd:element ref="ns2:lcf76f155ced4ddcb4097134ff3c332f" minOccurs="0"/>
                <xsd:element ref="ns4:TaxCatchAll" minOccurs="0"/>
                <xsd:element ref="ns5:IconOverlay"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f04fd7-7c47-4838-8290-c52492add0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b2nc" ma:index="20" nillable="true" ma:displayName="Title (Short)" ma:internalName="b2nc">
      <xsd:simpleType>
        <xsd:restriction base="dms:Text"/>
      </xsd:simpleType>
    </xsd:element>
    <xsd:element name="_x0070_hf7" ma:index="21" nillable="true" ma:displayName="Topic (Short)" ma:format="Dropdown" ma:internalName="_x0070_hf7">
      <xsd:complexType>
        <xsd:complexContent>
          <xsd:extension base="dms:MultiChoiceFillIn">
            <xsd:sequence>
              <xsd:element name="Value" maxOccurs="unbounded" minOccurs="0" nillable="true">
                <xsd:simpleType>
                  <xsd:union memberTypes="dms:Text">
                    <xsd:simpleType>
                      <xsd:restriction base="dms:Choice">
                        <xsd:enumeration value="CISG"/>
                        <xsd:enumeration value="UNCITRAL"/>
                        <xsd:enumeration value="Mediation"/>
                        <xsd:enumeration value="MSMEs"/>
                        <xsd:enumeration value="ISDS"/>
                        <xsd:enumeration value="Arbitration"/>
                        <xsd:enumeration value="Security"/>
                        <xsd:enumeration value="Procurement/PPPs"/>
                        <xsd:enumeration value="ODR"/>
                        <xsd:enumeration value="Transport"/>
                      </xsd:restriction>
                    </xsd:simpleType>
                  </xsd:union>
                </xsd:simpleType>
              </xsd:element>
            </xsd:sequence>
          </xsd:extension>
        </xsd:complexContent>
      </xsd:complexType>
    </xsd:element>
    <xsd:element name="s5jh" ma:index="22" nillable="true" ma:displayName="Presented" ma:format="DateOnly" ma:internalName="s5jh">
      <xsd:simpleType>
        <xsd:restriction base="dms:DateTime"/>
      </xsd:simpleType>
    </xsd:element>
    <xsd:element name="MediaLengthInSeconds" ma:index="23" nillable="true" ma:displayName="Length (seconds)" ma:internalName="MediaLengthInSeconds" ma:readOnly="true">
      <xsd:simpleType>
        <xsd:restriction base="dms:Unknown"/>
      </xsd:simpleType>
    </xsd:element>
    <xsd:element name="ContentandPurpose" ma:index="24" nillable="true" ma:displayName="Event" ma:format="Dropdown" ma:internalName="ContentandPurpose">
      <xsd:simpleType>
        <xsd:restriction base="dms:Note">
          <xsd:maxLength value="255"/>
        </xsd:restriction>
      </xsd:simpleType>
    </xsd:element>
    <xsd:element name="Presenter" ma:index="25" nillable="true" ma:displayName="Presenter" ma:internalName="Presenter">
      <xsd:complexType>
        <xsd:complexContent>
          <xsd:extension base="dms:MultiChoiceFillIn">
            <xsd:sequence>
              <xsd:element name="Value" maxOccurs="unbounded" minOccurs="0" nillable="true">
                <xsd:simpleType>
                  <xsd:union memberTypes="dms:Text">
                    <xsd:simpleType>
                      <xsd:restriction base="dms:Choice">
                        <xsd:enumeration value="CASTELLANI, Luca"/>
                        <xsd:enumeration value="KOMINDR, Athita"/>
                        <xsd:enumeration value="JOUBIN-BRET, Anna"/>
                        <xsd:enumeration value="CANAFOGLIA, Monica"/>
                        <xsd:enumeration value="BRUNO POLLERO, Marianela"/>
                        <xsd:enumeration value="MONTINERI, Corinne"/>
                        <xsd:enumeration value="PROBST, David"/>
                        <xsd:enumeration value="LEE, Jae Sung"/>
                        <xsd:enumeration value="SCHEIDL-KORNIS, Lucia"/>
                        <xsd:enumeration value="MUSAYEVA, Samira"/>
                        <xsd:enumeration value="NICHOLAS, Caroline"/>
                        <xsd:enumeration value="KNIEPER, Judith"/>
                        <xsd:enumeration value="PARK, Issey"/>
                        <xsd:enumeration value="ESTRELLA FARIA, Angelo"/>
                      </xsd:restriction>
                    </xsd:simpleType>
                  </xsd:union>
                </xsd:simpleType>
              </xsd:element>
            </xsd:sequence>
          </xsd:extension>
        </xsd:complexContent>
      </xsd:complex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3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31" nillable="true" ma:displayName="MediaServiceSearchProperties" ma:hidden="true" ma:internalName="MediaServiceSearchProperties" ma:readOnly="true">
      <xsd:simpleType>
        <xsd:restriction base="dms:Note"/>
      </xsd:simpleType>
    </xsd:element>
    <xsd:element name="MediaServiceBillingMetadata" ma:index="3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798ff29-8bf1-47a9-abe4-3ab95d3a109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28" nillable="true" ma:displayName="Taxonomy Catch All Column" ma:hidden="true" ma:list="{5e6fb967-ab67-4e86-83b6-9be08f868a75}" ma:internalName="TaxCatchAll" ma:showField="CatchAllData" ma:web="4798ff29-8bf1-47a9-abe4-3ab95d3a109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9"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x0070_hf7 xmlns="1df04fd7-7c47-4838-8290-c52492add04a" xsi:nil="true"/>
    <IconOverlay xmlns="http://schemas.microsoft.com/sharepoint/v4" xsi:nil="true"/>
    <s5jh xmlns="1df04fd7-7c47-4838-8290-c52492add04a" xsi:nil="true"/>
    <TaxCatchAll xmlns="985ec44e-1bab-4c0b-9df0-6ba128686fc9" xsi:nil="true"/>
    <lcf76f155ced4ddcb4097134ff3c332f xmlns="1df04fd7-7c47-4838-8290-c52492add04a">
      <Terms xmlns="http://schemas.microsoft.com/office/infopath/2007/PartnerControls"/>
    </lcf76f155ced4ddcb4097134ff3c332f>
    <b2nc xmlns="1df04fd7-7c47-4838-8290-c52492add04a" xsi:nil="true"/>
    <Presenter xmlns="1df04fd7-7c47-4838-8290-c52492add04a" xsi:nil="true"/>
    <ContentandPurpose xmlns="1df04fd7-7c47-4838-8290-c52492add04a" xsi:nil="true"/>
  </documentManagement>
</p:properties>
</file>

<file path=customXml/itemProps1.xml><?xml version="1.0" encoding="utf-8"?>
<ds:datastoreItem xmlns:ds="http://schemas.openxmlformats.org/officeDocument/2006/customXml" ds:itemID="{B6858582-A43B-4026-880B-0C7401DB3937}"/>
</file>

<file path=customXml/itemProps2.xml><?xml version="1.0" encoding="utf-8"?>
<ds:datastoreItem xmlns:ds="http://schemas.openxmlformats.org/officeDocument/2006/customXml" ds:itemID="{C510A0D0-E8B7-448B-B82D-119789B28D50}"/>
</file>

<file path=customXml/itemProps3.xml><?xml version="1.0" encoding="utf-8"?>
<ds:datastoreItem xmlns:ds="http://schemas.openxmlformats.org/officeDocument/2006/customXml" ds:itemID="{FE85C64A-057C-47B7-8A49-8CE78F789CE7}"/>
</file>

<file path=docMetadata/LabelInfo.xml><?xml version="1.0" encoding="utf-8"?>
<clbl:labelList xmlns:clbl="http://schemas.microsoft.com/office/2020/mipLabelMetadata">
  <clbl:label id="{8b77875e-5908-45a0-9cb4-dec9ae074618}" enabled="1" method="Privileged" siteId="{0f9e35db-544f-4f60-bdcc-5ea416e6dc70}" contentBits="0" removed="0"/>
</clbl:labelList>
</file>

<file path=docProps/app.xml><?xml version="1.0" encoding="utf-8"?>
<Properties xmlns="http://schemas.openxmlformats.org/officeDocument/2006/extended-properties" xmlns:vt="http://schemas.openxmlformats.org/officeDocument/2006/docPropsVTypes">
  <Template>TM04033917[[fn=Berlin]]</Template>
  <TotalTime>1310</TotalTime>
  <Words>2530</Words>
  <Application>Microsoft Office PowerPoint</Application>
  <PresentationFormat>Widescreen</PresentationFormat>
  <Paragraphs>188</Paragraphs>
  <Slides>26</Slides>
  <Notes>20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Helvetica-Bold</vt:lpstr>
      <vt:lpstr>Aptos</vt:lpstr>
      <vt:lpstr>Arial</vt:lpstr>
      <vt:lpstr>Calibri</vt:lpstr>
      <vt:lpstr>Trebuchet MS</vt:lpstr>
      <vt:lpstr>Wingdings</vt:lpstr>
      <vt:lpstr>Berlin</vt:lpstr>
      <vt:lpstr>  UNCITRAL Colloquium on Possible Updates to the Guide to Enactment and Interpretation of the UNCITRAL Model Law on Cross-Border Insolvency, Vienna, 11-12 December 2025  Scope of Application &amp; Definition of a Foreign Proceeding </vt:lpstr>
      <vt:lpstr>PowerPoint Presentation</vt:lpstr>
      <vt:lpstr>Scope of the Model Law: Anchoring in Purpose and Modified Universalism</vt:lpstr>
      <vt:lpstr>Scope of the Model Law: Anchoring in Purpose and Modified Universalism (cont.)</vt:lpstr>
      <vt:lpstr>PowerPoint Presentation</vt:lpstr>
      <vt:lpstr>Article 1 – scope of application </vt:lpstr>
      <vt:lpstr>Article 1 – scope of application (cont.)</vt:lpstr>
      <vt:lpstr>PowerPoint Presentation</vt:lpstr>
      <vt:lpstr>Definition of foreign proceeding</vt:lpstr>
      <vt:lpstr>Explaining foreign proceeding - GEI</vt:lpstr>
      <vt:lpstr>PowerPoint Presentation</vt:lpstr>
      <vt:lpstr>Is restructuring/preventive proceedings in scope?</vt:lpstr>
      <vt:lpstr>Is restructuring/preventive proceedings in scope? (cont.)</vt:lpstr>
      <vt:lpstr>Is restructuring/preventive proceedings in scope? (cont.)</vt:lpstr>
      <vt:lpstr>Is restructuring/preventive proceedings in scope? (cont.)</vt:lpstr>
      <vt:lpstr>PowerPoint Presentation</vt:lpstr>
      <vt:lpstr>Enterprise groups in scope?</vt:lpstr>
      <vt:lpstr>PowerPoint Presentation</vt:lpstr>
      <vt:lpstr>Exclusions: specially regulated insolvency proceedings</vt:lpstr>
      <vt:lpstr>Exclusions: specially regulated insolvency proceedings (cont.)</vt:lpstr>
      <vt:lpstr>Exclusions: specially regulated insolvency proceedings (cont.)</vt:lpstr>
      <vt:lpstr>Exclusions: specially regulated insolvency proceedings (cont.)</vt:lpstr>
      <vt:lpstr>PowerPoint Presentation</vt:lpstr>
      <vt:lpstr>Summary - possible improvements</vt:lpstr>
      <vt:lpstr>Summary- possible improvements (cont.)</vt:lpstr>
      <vt:lpstr>Thank you!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treatment of M/SMEs in insolvency</dc:title>
  <dc:creator>Irit Mevorach</dc:creator>
  <cp:lastModifiedBy>Samira Musayeva</cp:lastModifiedBy>
  <cp:revision>12</cp:revision>
  <cp:lastPrinted>2017-03-29T09:31:11Z</cp:lastPrinted>
  <dcterms:created xsi:type="dcterms:W3CDTF">2015-08-31T17:53:24Z</dcterms:created>
  <dcterms:modified xsi:type="dcterms:W3CDTF">2025-12-02T15:06:26Z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0x0101001DFBC434140BFB4F8C0920F7C08F8836</vt:lpwstr>
  </property>
</Properties>
</file>