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4"/>
  </p:sldMasterIdLst>
  <p:notesMasterIdLst>
    <p:notesMasterId r:id="rId34"/>
  </p:notesMasterIdLst>
  <p:handoutMasterIdLst>
    <p:handoutMasterId r:id="rId35"/>
  </p:handoutMasterIdLst>
  <p:sldIdLst>
    <p:sldId id="265" r:id="rId5"/>
    <p:sldId id="2476" r:id="rId6"/>
    <p:sldId id="2477" r:id="rId7"/>
    <p:sldId id="2876" r:id="rId8"/>
    <p:sldId id="2957" r:id="rId9"/>
    <p:sldId id="785" r:id="rId10"/>
    <p:sldId id="2495" r:id="rId11"/>
    <p:sldId id="2999" r:id="rId12"/>
    <p:sldId id="3000" r:id="rId13"/>
    <p:sldId id="3004" r:id="rId14"/>
    <p:sldId id="3005" r:id="rId15"/>
    <p:sldId id="3001" r:id="rId16"/>
    <p:sldId id="3002" r:id="rId17"/>
    <p:sldId id="2932" r:id="rId18"/>
    <p:sldId id="2496" r:id="rId19"/>
    <p:sldId id="2886" r:id="rId20"/>
    <p:sldId id="2964" r:id="rId21"/>
    <p:sldId id="2883" r:id="rId22"/>
    <p:sldId id="2959" r:id="rId23"/>
    <p:sldId id="2884" r:id="rId24"/>
    <p:sldId id="2963" r:id="rId25"/>
    <p:sldId id="3010" r:id="rId26"/>
    <p:sldId id="1085" r:id="rId27"/>
    <p:sldId id="1086" r:id="rId28"/>
    <p:sldId id="961" r:id="rId29"/>
    <p:sldId id="962" r:id="rId30"/>
    <p:sldId id="3008" r:id="rId31"/>
    <p:sldId id="4636" r:id="rId32"/>
    <p:sldId id="46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35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EF4A39"/>
    <a:srgbClr val="2EA0D2"/>
    <a:srgbClr val="FAA443"/>
    <a:srgbClr val="27547A"/>
    <a:srgbClr val="D0ECF6"/>
    <a:srgbClr val="517DBF"/>
    <a:srgbClr val="0C2344"/>
    <a:srgbClr val="98A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7459" autoAdjust="0"/>
  </p:normalViewPr>
  <p:slideViewPr>
    <p:cSldViewPr snapToGrid="0">
      <p:cViewPr varScale="1">
        <p:scale>
          <a:sx n="61" d="100"/>
          <a:sy n="61" d="100"/>
        </p:scale>
        <p:origin x="1036" y="44"/>
      </p:cViewPr>
      <p:guideLst>
        <p:guide orient="horz" pos="313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31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6/13/2023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6/13/2023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798B5-4B86-4F0E-80D8-CD610FA9678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0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2073-F6B1-4531-B82B-F40250982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C66E-593B-4D2F-8ACB-88028818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688E-669A-415B-AA41-8E187244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9088-CC8B-4705-A177-C535F057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66D4A-4061-4644-AC92-9454C5B5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969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12E2-BE52-4E4F-A460-16DA9AFB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127B4-FEF6-44F7-8314-6ADE9C78B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9068C-8E4E-4282-86D1-5D905F70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234F9-17E9-4ED4-B1B7-6404203B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45EA-F825-47B5-9531-5A248FB8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5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3C9B4-82C2-4875-9AE0-45BA4338D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94635-2ED5-4605-B01E-723BCE1A0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DE02-6EC1-44F5-8606-584F3549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67D7-1628-4382-BF57-6FCEAC6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4B933-03D5-4EC7-A4E8-7151C090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612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3"/>
            <a:ext cx="9509760" cy="339444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0B277187-C200-495F-A386-621319EADA8F}" type="datetimeFigureOut">
              <a:rPr lang="en-US"/>
              <a:t>6/13/2023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0B277187-C200-495F-A386-621319EADA8F}" type="datetimeFigureOut">
              <a:rPr lang="en-US"/>
              <a:t>6/13/2023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6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Eurostile" panose="000B0500000000000000" pitchFamily="34" charset="0"/>
              </a:defRPr>
            </a:lvl1pPr>
          </a:lstStyle>
          <a:p>
            <a:fld id="{0B277187-C200-495F-A386-621319EADA8F}" type="datetimeFigureOut">
              <a:rPr lang="en-CH" smtClean="0"/>
              <a:pPr/>
              <a:t>06/13/2023</a:t>
            </a:fld>
            <a:endParaRPr lang="en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Eurostile" panose="000B0500000000000000" pitchFamily="34" charset="0"/>
              </a:defRPr>
            </a:lvl1pPr>
          </a:lstStyle>
          <a:p>
            <a:fld id="{FC749032-2A07-4AE8-BA90-74324CAE0C87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0505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0" i="0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95400" y="3130318"/>
            <a:ext cx="9601200" cy="104121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600" b="1" i="0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62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3CE9-1581-46B0-9435-EB8AEB2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7E95-1E31-4403-9F8C-9A5532F6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CC88-1C90-46DC-9C16-B3498ADA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FD52-94C5-4462-94E9-419ECF77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CCD8-F78F-4B94-924C-B6BA9F50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220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02DA-84B6-4B7F-BFA0-8C70D4BE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5772-B72F-4978-838C-2F24EDEC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70FE-0DC5-4EE0-87F6-A0DB5665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9C5BA-B23C-4CCA-B137-D66FA5C7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EEB0-9CFE-4CAF-B628-2A8CFBA1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96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C21A-683D-4CF8-9F95-360A427D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8550-03AF-4733-BF83-C57CCA31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26337-0F35-430D-A461-A4B633468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FCA86-7DF4-4F70-A2A8-95B0234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AC2C5-A85B-468B-8C1A-EEFB8451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FC7CB-7D68-4CAD-A9CF-5E1E01B8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21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D743-0B27-4C5C-998B-752BFD9E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C6035-BB5F-4333-A60E-0A51A52C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5C0C-5C14-4952-9F34-13638BF9C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FE42D-BD37-4DB6-AFAA-5E6A49BBE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62A67-087B-4C15-B4DC-071D1F5F8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03A3A-15D7-4832-8736-6F0C58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B14C3-1E4E-4BEC-A342-8E3FC216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548E3-3ED5-40CE-8ABD-09031CF4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4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538-3315-48A2-86E6-FB8F097D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AFEF5-0133-4281-A8A0-BA9A0C8C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CD669-1AAA-4B83-A1DE-4AE6F2FD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7E4CE-DE3F-4863-95A6-1701A89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48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61D8B-A284-49E1-ACF4-56EF0EE2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88A14-1008-4B8D-AE0C-5B97ED9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8BA6-81FD-4340-B7AF-11B758FE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46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A1C8-B9EE-4E98-8A90-BD34AC79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9B57-4A3C-4576-81E7-36FC43B0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11302-AF99-472F-B382-FC513A20F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C7FED-90A8-49D3-B28A-204DEF2A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4548-E5BE-42FA-BE23-F65126A1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169E1-B40B-4165-BF5C-A5BDA27F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19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C6CE-51FB-45CA-9013-B933AC25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9EAB4-023C-4F7F-8A4B-9CE6B1B07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5695-CDC6-4E9E-8386-85EA671C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B90A-EAAC-406C-B670-5749B6E1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BD432-C8AA-4791-B60F-B3C5424B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C310-0EAA-4481-8239-76EA931A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45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B4063-123C-4EB5-B091-9C053A18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D14C6-235A-42BF-970C-07FA5D88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A5D1-B5BC-444A-A0CC-49B5CE884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C25C-512F-4432-BA31-15BEA010EE9D}" type="datetimeFigureOut">
              <a:rPr lang="en-CH" smtClean="0"/>
              <a:t>06/13/2023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061E-E6FD-4295-A087-ECB9C7A9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89A5-581A-4461-8159-E945EDA9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35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hyperlink" Target="https://unctad.org/topic/transport-and-trade-logistics" TargetMode="External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F270B-F393-0BC9-A1DD-21DFD00A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8421"/>
            <a:ext cx="12192000" cy="478958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52C6F77-31B5-3BCD-4982-2811B92F4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568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035" y="-36870"/>
            <a:ext cx="7433966" cy="1618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0" y="3055024"/>
            <a:ext cx="117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  <a:t>Post-COVID Trends </a:t>
            </a:r>
            <a:b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</a:br>
            <a: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  <a:t>in International Supply Chains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Std M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AB7B5-339D-4607-A651-4611BA143F83}"/>
              </a:ext>
            </a:extLst>
          </p:cNvPr>
          <p:cNvSpPr txBox="1"/>
          <p:nvPr/>
        </p:nvSpPr>
        <p:spPr>
          <a:xfrm>
            <a:off x="588575" y="5032189"/>
            <a:ext cx="11500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AA443"/>
                </a:solidFill>
                <a:latin typeface="+mj-lt"/>
              </a:rPr>
              <a:t>Jan Hoffmann </a:t>
            </a:r>
            <a:br>
              <a:rPr lang="en-US" sz="2800" dirty="0">
                <a:solidFill>
                  <a:srgbClr val="FAA443"/>
                </a:solidFill>
                <a:latin typeface="+mj-lt"/>
              </a:rPr>
            </a:br>
            <a:r>
              <a:rPr lang="en-US" sz="2800" dirty="0">
                <a:solidFill>
                  <a:srgbClr val="FAA443"/>
                </a:solidFill>
                <a:latin typeface="+mj-lt"/>
              </a:rPr>
              <a:t>Head, Trade Logistics Branch, UNCTAD</a:t>
            </a:r>
          </a:p>
          <a:p>
            <a:r>
              <a:rPr lang="en-US" sz="2800" dirty="0">
                <a:solidFill>
                  <a:srgbClr val="FAA443"/>
                </a:solidFill>
                <a:latin typeface="+mj-lt"/>
              </a:rPr>
              <a:t>Jan.Hoffmann@UNCTAD.org -                            </a:t>
            </a:r>
            <a:br>
              <a:rPr lang="en-US" sz="2800" dirty="0">
                <a:solidFill>
                  <a:srgbClr val="FAA443"/>
                </a:solidFill>
                <a:latin typeface="+mj-lt"/>
              </a:rPr>
            </a:br>
            <a:r>
              <a:rPr lang="en-US" sz="2800" dirty="0">
                <a:solidFill>
                  <a:srgbClr val="FAA443"/>
                </a:solidFill>
                <a:latin typeface="+mj-lt"/>
              </a:rPr>
              <a:t>                                                                                                                  13 June 2023</a:t>
            </a:r>
            <a:endParaRPr lang="en-CH" sz="2800" dirty="0">
              <a:solidFill>
                <a:srgbClr val="FAA443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F4042-81AC-44EC-A78C-1C9B96A591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51" y="251027"/>
            <a:ext cx="1618563" cy="1200330"/>
          </a:xfrm>
          <a:prstGeom prst="rect">
            <a:avLst/>
          </a:prstGeom>
        </p:spPr>
      </p:pic>
      <p:pic>
        <p:nvPicPr>
          <p:cNvPr id="1030" name="Picture 6" descr="BRAZIL IS A CISG MEMBER STATE: WHAT DOES IT MEAN AND WHAT IS THE IMPORTANCE  OF IT FOR INTERNATIONAL TRADE">
            <a:extLst>
              <a:ext uri="{FF2B5EF4-FFF2-40B4-BE49-F238E27FC236}">
                <a16:creationId xmlns:a16="http://schemas.microsoft.com/office/drawing/2014/main" id="{1C2F4A02-927C-4409-BB42-B2A0EEA4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702" y="339970"/>
            <a:ext cx="1027873" cy="1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613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587702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5877025"/>
            <a:ext cx="90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74" y="1195488"/>
            <a:ext cx="841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HK" altLang="en-CH"/>
              <a:t>Freight</a:t>
            </a:r>
            <a:br>
              <a:rPr lang="en-HK" altLang="en-CH"/>
            </a:br>
            <a:r>
              <a:rPr lang="en-HK" altLang="en-CH"/>
              <a:t>Rate</a:t>
            </a:r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143251" y="1268760"/>
            <a:ext cx="5761061" cy="403200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869" y="1331496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250418607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613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587702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5877025"/>
            <a:ext cx="90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74" y="1195488"/>
            <a:ext cx="841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HK" altLang="en-CH"/>
              <a:t>Freight</a:t>
            </a:r>
            <a:br>
              <a:rPr lang="en-HK" altLang="en-CH"/>
            </a:br>
            <a:r>
              <a:rPr lang="en-HK" altLang="en-CH"/>
              <a:t>Rate</a:t>
            </a: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2A2DC603-C782-42EC-ADD2-CE2526FD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295" y="1260252"/>
            <a:ext cx="1808993" cy="418496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143251" y="1268760"/>
            <a:ext cx="5761061" cy="403200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1" name="Oval 23">
            <a:extLst>
              <a:ext uri="{FF2B5EF4-FFF2-40B4-BE49-F238E27FC236}">
                <a16:creationId xmlns:a16="http://schemas.microsoft.com/office/drawing/2014/main" id="{032DACED-9819-4DFC-9F1B-809ED4A2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359" y="4352041"/>
            <a:ext cx="145075" cy="144016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H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869" y="1331496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A30FB03-0F02-4E27-B4C7-3E365F9E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61" y="1331496"/>
            <a:ext cx="1034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61B-B5D8-4418-9C05-5D13F50E8340}"/>
              </a:ext>
            </a:extLst>
          </p:cNvPr>
          <p:cNvSpPr txBox="1"/>
          <p:nvPr/>
        </p:nvSpPr>
        <p:spPr>
          <a:xfrm>
            <a:off x="8287657" y="42393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1857810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613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587702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5877025"/>
            <a:ext cx="90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74" y="1195488"/>
            <a:ext cx="841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HK" altLang="en-CH"/>
              <a:t>Freight</a:t>
            </a:r>
            <a:br>
              <a:rPr lang="en-HK" altLang="en-CH"/>
            </a:br>
            <a:r>
              <a:rPr lang="en-HK" altLang="en-CH"/>
              <a:t>Rate</a:t>
            </a: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2A2DC603-C782-42EC-ADD2-CE2526FD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295" y="1260252"/>
            <a:ext cx="1808993" cy="418496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143251" y="1268760"/>
            <a:ext cx="5761061" cy="403200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1" name="Oval 23">
            <a:extLst>
              <a:ext uri="{FF2B5EF4-FFF2-40B4-BE49-F238E27FC236}">
                <a16:creationId xmlns:a16="http://schemas.microsoft.com/office/drawing/2014/main" id="{032DACED-9819-4DFC-9F1B-809ED4A2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359" y="4352041"/>
            <a:ext cx="145075" cy="144016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H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869" y="1331496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CEF5B73A-29BC-446C-8875-6A6C1D3F9932}"/>
              </a:ext>
            </a:extLst>
          </p:cNvPr>
          <p:cNvSpPr>
            <a:spLocks/>
          </p:cNvSpPr>
          <p:nvPr/>
        </p:nvSpPr>
        <p:spPr bwMode="auto">
          <a:xfrm>
            <a:off x="3143249" y="1277268"/>
            <a:ext cx="4845609" cy="403200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ADCAF1-9C92-416B-A3F9-474035FA4829}"/>
              </a:ext>
            </a:extLst>
          </p:cNvPr>
          <p:cNvCxnSpPr/>
          <p:nvPr/>
        </p:nvCxnSpPr>
        <p:spPr>
          <a:xfrm flipH="1">
            <a:off x="8222896" y="1537586"/>
            <a:ext cx="6120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8">
            <a:extLst>
              <a:ext uri="{FF2B5EF4-FFF2-40B4-BE49-F238E27FC236}">
                <a16:creationId xmlns:a16="http://schemas.microsoft.com/office/drawing/2014/main" id="{1E9D8484-C4DF-433B-BC96-BDDC1DA9A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0209" y="1268761"/>
            <a:ext cx="1808993" cy="417646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5A919A32-2DC5-4722-BC7B-3E79B3151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273" y="2096324"/>
            <a:ext cx="145075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48D5A9-CD49-4803-AFAD-6F7B727B3BF9}"/>
              </a:ext>
            </a:extLst>
          </p:cNvPr>
          <p:cNvCxnSpPr>
            <a:cxnSpLocks/>
          </p:cNvCxnSpPr>
          <p:nvPr/>
        </p:nvCxnSpPr>
        <p:spPr>
          <a:xfrm>
            <a:off x="7032104" y="1516162"/>
            <a:ext cx="5843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6">
            <a:extLst>
              <a:ext uri="{FF2B5EF4-FFF2-40B4-BE49-F238E27FC236}">
                <a16:creationId xmlns:a16="http://schemas.microsoft.com/office/drawing/2014/main" id="{7A30FB03-0F02-4E27-B4C7-3E365F9E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61" y="1331496"/>
            <a:ext cx="1034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61B-B5D8-4418-9C05-5D13F50E8340}"/>
              </a:ext>
            </a:extLst>
          </p:cNvPr>
          <p:cNvSpPr txBox="1"/>
          <p:nvPr/>
        </p:nvSpPr>
        <p:spPr>
          <a:xfrm>
            <a:off x="8287657" y="42393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FCE3C-41FF-4302-9D3A-1485004E4A27}"/>
              </a:ext>
            </a:extLst>
          </p:cNvPr>
          <p:cNvSpPr txBox="1"/>
          <p:nvPr/>
        </p:nvSpPr>
        <p:spPr>
          <a:xfrm>
            <a:off x="8024331" y="198366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419D7-71B4-43F2-95F7-3FD5BF55D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197" y="2353707"/>
            <a:ext cx="3006372" cy="169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7B1C2F-7444-44FE-9BE4-6BAF61315365}"/>
              </a:ext>
            </a:extLst>
          </p:cNvPr>
          <p:cNvCxnSpPr>
            <a:cxnSpLocks/>
          </p:cNvCxnSpPr>
          <p:nvPr/>
        </p:nvCxnSpPr>
        <p:spPr>
          <a:xfrm>
            <a:off x="7976312" y="2256720"/>
            <a:ext cx="226788" cy="2063928"/>
          </a:xfrm>
          <a:prstGeom prst="straightConnector1">
            <a:avLst/>
          </a:prstGeom>
          <a:ln w="762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5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3C93686-7FD3-44C2-BD5D-5B6DFC6EAED9}"/>
              </a:ext>
            </a:extLst>
          </p:cNvPr>
          <p:cNvSpPr txBox="1"/>
          <p:nvPr/>
        </p:nvSpPr>
        <p:spPr>
          <a:xfrm>
            <a:off x="419549" y="201486"/>
            <a:ext cx="9444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solidFill>
                  <a:srgbClr val="DD3B2D"/>
                </a:solidFill>
                <a:latin typeface="HelveticaNeueLT Std" panose="020B0604020202020204" pitchFamily="34" charset="0"/>
              </a:rPr>
              <a:t>Simulated Impact of container freight rate surges</a:t>
            </a:r>
          </a:p>
          <a:p>
            <a:r>
              <a:rPr lang="en-US" sz="2400" dirty="0">
                <a:latin typeface="HelveticaNeueLT Std" panose="020B0604020202020204" pitchFamily="34" charset="0"/>
              </a:rPr>
              <a:t>Hardest hit will be SIDS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4B00E-9C9B-4CF5-AC9A-C26F8F00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2" y="1567312"/>
            <a:ext cx="9895489" cy="3712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1AFAE-92C2-198A-D23F-08DF035A5735}"/>
              </a:ext>
            </a:extLst>
          </p:cNvPr>
          <p:cNvSpPr/>
          <p:nvPr/>
        </p:nvSpPr>
        <p:spPr>
          <a:xfrm>
            <a:off x="7344833" y="3784600"/>
            <a:ext cx="935567" cy="1333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394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60651-5FD5-46E2-98DF-348FFD1F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361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>
            <a:off x="724619" y="5342512"/>
            <a:ext cx="835037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B38468-FCA6-4B75-8C17-742989D0E25A}"/>
              </a:ext>
            </a:extLst>
          </p:cNvPr>
          <p:cNvCxnSpPr>
            <a:cxnSpLocks/>
          </p:cNvCxnSpPr>
          <p:nvPr/>
        </p:nvCxnSpPr>
        <p:spPr>
          <a:xfrm flipV="1">
            <a:off x="9074989" y="266700"/>
            <a:ext cx="1288211" cy="5075813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645071-CDDE-415E-9D84-594C406F81FC}"/>
              </a:ext>
            </a:extLst>
          </p:cNvPr>
          <p:cNvCxnSpPr>
            <a:cxnSpLocks/>
          </p:cNvCxnSpPr>
          <p:nvPr/>
        </p:nvCxnSpPr>
        <p:spPr>
          <a:xfrm>
            <a:off x="10363200" y="266700"/>
            <a:ext cx="637222" cy="424815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3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A14779-70C3-455C-9FA1-245C7CB96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DB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34" y="6769"/>
            <a:ext cx="5515817" cy="1201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586538" y="1098213"/>
            <a:ext cx="8729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trends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efore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Supply chain crisis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uring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AC: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perspectives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fter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endParaRPr lang="en-CH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B11F9-524A-4669-A08E-1F8E81B61D92}"/>
              </a:ext>
            </a:extLst>
          </p:cNvPr>
          <p:cNvSpPr/>
          <p:nvPr/>
        </p:nvSpPr>
        <p:spPr>
          <a:xfrm flipV="1">
            <a:off x="285749" y="4798377"/>
            <a:ext cx="7917217" cy="1735587"/>
          </a:xfrm>
          <a:prstGeom prst="rect">
            <a:avLst/>
          </a:prstGeom>
          <a:noFill/>
          <a:ln w="57150">
            <a:solidFill>
              <a:srgbClr val="275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 descr="PC070893">
            <a:extLst>
              <a:ext uri="{FF2B5EF4-FFF2-40B4-BE49-F238E27FC236}">
                <a16:creationId xmlns:a16="http://schemas.microsoft.com/office/drawing/2014/main" id="{874DD4D9-EC46-45FA-986E-331B64BF2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13938" y="1098212"/>
            <a:ext cx="2787588" cy="54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0279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A8294-B0F0-4361-8FDF-EC21EB4A4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58" y="510843"/>
            <a:ext cx="9064530" cy="59633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>
            <a:off x="2957848" y="3043707"/>
            <a:ext cx="5366197" cy="166996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 flipV="1">
            <a:off x="8324045" y="4533364"/>
            <a:ext cx="1325928" cy="10328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356149-2C79-45D0-BB99-F1C908DA39E2}"/>
              </a:ext>
            </a:extLst>
          </p:cNvPr>
          <p:cNvSpPr txBox="1"/>
          <p:nvPr/>
        </p:nvSpPr>
        <p:spPr>
          <a:xfrm>
            <a:off x="1385858" y="6474216"/>
            <a:ext cx="517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in Issues Note on Geography of Trade, TDB</a:t>
            </a:r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A43A-FCF7-414A-B51A-899382A8E205}"/>
              </a:ext>
            </a:extLst>
          </p:cNvPr>
          <p:cNvSpPr/>
          <p:nvPr/>
        </p:nvSpPr>
        <p:spPr>
          <a:xfrm>
            <a:off x="1385858" y="433365"/>
            <a:ext cx="1001970" cy="38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0300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A8294-B0F0-4361-8FDF-EC21EB4A4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58" y="510843"/>
            <a:ext cx="9064530" cy="59633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>
            <a:off x="2957848" y="3043707"/>
            <a:ext cx="5366197" cy="166996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 flipV="1">
            <a:off x="8324045" y="4533364"/>
            <a:ext cx="1325928" cy="10328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356149-2C79-45D0-BB99-F1C908DA39E2}"/>
              </a:ext>
            </a:extLst>
          </p:cNvPr>
          <p:cNvSpPr txBox="1"/>
          <p:nvPr/>
        </p:nvSpPr>
        <p:spPr>
          <a:xfrm>
            <a:off x="1385858" y="6474216"/>
            <a:ext cx="517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in Issues Note on Geography of Trade, TDB</a:t>
            </a:r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A43A-FCF7-414A-B51A-899382A8E205}"/>
              </a:ext>
            </a:extLst>
          </p:cNvPr>
          <p:cNvSpPr/>
          <p:nvPr/>
        </p:nvSpPr>
        <p:spPr>
          <a:xfrm>
            <a:off x="1385858" y="433365"/>
            <a:ext cx="1001970" cy="38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D31298-BBFC-4BAE-9EF7-C1C3053F2575}"/>
              </a:ext>
            </a:extLst>
          </p:cNvPr>
          <p:cNvCxnSpPr>
            <a:cxnSpLocks/>
          </p:cNvCxnSpPr>
          <p:nvPr/>
        </p:nvCxnSpPr>
        <p:spPr>
          <a:xfrm>
            <a:off x="9689993" y="4533364"/>
            <a:ext cx="1489841" cy="103284"/>
          </a:xfrm>
          <a:prstGeom prst="straightConnector1">
            <a:avLst/>
          </a:prstGeom>
          <a:ln w="762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301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7BB8D-28DC-138D-2DDA-1C18CEBC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35" y="107576"/>
            <a:ext cx="10699377" cy="66159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>
            <a:off x="10201835" y="1689846"/>
            <a:ext cx="735106" cy="6723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DE7A00-1135-6787-EBE9-ADCDDE2D8789}"/>
              </a:ext>
            </a:extLst>
          </p:cNvPr>
          <p:cNvCxnSpPr>
            <a:cxnSpLocks/>
          </p:cNvCxnSpPr>
          <p:nvPr/>
        </p:nvCxnSpPr>
        <p:spPr>
          <a:xfrm flipV="1">
            <a:off x="1295400" y="1757082"/>
            <a:ext cx="8866094" cy="188258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7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7BB8D-28DC-138D-2DDA-1C18CEBC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107576"/>
            <a:ext cx="11609293" cy="66159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>
            <a:off x="10201835" y="1689846"/>
            <a:ext cx="735106" cy="6723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DE7A00-1135-6787-EBE9-ADCDDE2D8789}"/>
              </a:ext>
            </a:extLst>
          </p:cNvPr>
          <p:cNvCxnSpPr>
            <a:cxnSpLocks/>
          </p:cNvCxnSpPr>
          <p:nvPr/>
        </p:nvCxnSpPr>
        <p:spPr>
          <a:xfrm flipV="1">
            <a:off x="1295400" y="1757082"/>
            <a:ext cx="8866094" cy="188258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A24BBF7-9EDF-5F36-E3E1-8A2CAE44F742}"/>
              </a:ext>
            </a:extLst>
          </p:cNvPr>
          <p:cNvCxnSpPr>
            <a:cxnSpLocks/>
          </p:cNvCxnSpPr>
          <p:nvPr/>
        </p:nvCxnSpPr>
        <p:spPr>
          <a:xfrm flipV="1">
            <a:off x="10936941" y="1104181"/>
            <a:ext cx="959224" cy="517585"/>
          </a:xfrm>
          <a:prstGeom prst="straightConnector1">
            <a:avLst/>
          </a:prstGeom>
          <a:ln w="762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3860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A14779-70C3-455C-9FA1-245C7CB96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DB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34" y="6769"/>
            <a:ext cx="5515817" cy="1201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586538" y="1098213"/>
            <a:ext cx="8729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trends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efore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Supply chain crisis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uring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AC: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perspectives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fter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endParaRPr lang="en-CH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7" name="Picture 4" descr="PC070893">
            <a:extLst>
              <a:ext uri="{FF2B5EF4-FFF2-40B4-BE49-F238E27FC236}">
                <a16:creationId xmlns:a16="http://schemas.microsoft.com/office/drawing/2014/main" id="{2246E508-3D7A-4F44-AD30-DA6B6A96A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36132" y="1098213"/>
            <a:ext cx="2765394" cy="539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6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94D36-A3D7-46A6-A8F4-7696289EC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19" y="1569272"/>
            <a:ext cx="9905380" cy="50014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 flipV="1">
            <a:off x="2334027" y="2071975"/>
            <a:ext cx="6154203" cy="295976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>
            <a:off x="8573137" y="2071975"/>
            <a:ext cx="1033174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06DD0F-B83F-4430-9874-87CA64EA9F53}"/>
              </a:ext>
            </a:extLst>
          </p:cNvPr>
          <p:cNvSpPr/>
          <p:nvPr/>
        </p:nvSpPr>
        <p:spPr>
          <a:xfrm>
            <a:off x="1102781" y="1686280"/>
            <a:ext cx="1001970" cy="38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DCDDB-A312-4C34-838E-956741A8ABBB}"/>
              </a:ext>
            </a:extLst>
          </p:cNvPr>
          <p:cNvSpPr txBox="1"/>
          <p:nvPr/>
        </p:nvSpPr>
        <p:spPr>
          <a:xfrm>
            <a:off x="2759252" y="973681"/>
            <a:ext cx="543129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Seaborne trade: share of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63158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94D36-A3D7-46A6-A8F4-7696289EC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19" y="1569272"/>
            <a:ext cx="9905380" cy="50014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 flipV="1">
            <a:off x="2334027" y="2071975"/>
            <a:ext cx="6154203" cy="295976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1FF73-A59E-4A30-8BFD-5C012FD9E37F}"/>
              </a:ext>
            </a:extLst>
          </p:cNvPr>
          <p:cNvCxnSpPr>
            <a:cxnSpLocks/>
          </p:cNvCxnSpPr>
          <p:nvPr/>
        </p:nvCxnSpPr>
        <p:spPr>
          <a:xfrm>
            <a:off x="8573137" y="2071975"/>
            <a:ext cx="1033174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06DD0F-B83F-4430-9874-87CA64EA9F53}"/>
              </a:ext>
            </a:extLst>
          </p:cNvPr>
          <p:cNvSpPr/>
          <p:nvPr/>
        </p:nvSpPr>
        <p:spPr>
          <a:xfrm>
            <a:off x="1102781" y="1686280"/>
            <a:ext cx="1001970" cy="38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DCDDB-A312-4C34-838E-956741A8ABBB}"/>
              </a:ext>
            </a:extLst>
          </p:cNvPr>
          <p:cNvSpPr txBox="1"/>
          <p:nvPr/>
        </p:nvSpPr>
        <p:spPr>
          <a:xfrm>
            <a:off x="2759252" y="973681"/>
            <a:ext cx="543129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Seaborne trade: share of developing countries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6C24C-DA51-445F-B774-64D17D6F213D}"/>
              </a:ext>
            </a:extLst>
          </p:cNvPr>
          <p:cNvCxnSpPr>
            <a:cxnSpLocks/>
          </p:cNvCxnSpPr>
          <p:nvPr/>
        </p:nvCxnSpPr>
        <p:spPr>
          <a:xfrm flipV="1">
            <a:off x="9670211" y="1802921"/>
            <a:ext cx="1423359" cy="269054"/>
          </a:xfrm>
          <a:prstGeom prst="straightConnector1">
            <a:avLst/>
          </a:prstGeom>
          <a:ln w="762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5983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547309-B388-4DC5-AE38-0331F7BA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345" y="1740876"/>
            <a:ext cx="5724103" cy="5117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ADBD7-3688-41D8-8025-B0DAB298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01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Who leads the IT reforms in your company?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7F581-BC1C-4E6E-B794-8F47444E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24" y="2076446"/>
            <a:ext cx="3600401" cy="44989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 The CEO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 The CTO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 Covid-19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7304FA6-2815-4EE5-81B9-54F8EB1A0FD5}"/>
              </a:ext>
            </a:extLst>
          </p:cNvPr>
          <p:cNvSpPr/>
          <p:nvPr/>
        </p:nvSpPr>
        <p:spPr>
          <a:xfrm>
            <a:off x="1068977" y="2393077"/>
            <a:ext cx="741983" cy="648072"/>
          </a:xfrm>
          <a:prstGeom prst="fram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9F2CC62-9FDF-4F94-8D28-D84DDE7DD56D}"/>
              </a:ext>
            </a:extLst>
          </p:cNvPr>
          <p:cNvSpPr/>
          <p:nvPr/>
        </p:nvSpPr>
        <p:spPr>
          <a:xfrm>
            <a:off x="1068976" y="3473197"/>
            <a:ext cx="741983" cy="648072"/>
          </a:xfrm>
          <a:prstGeom prst="fram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8873F4B-28B1-4224-B22B-C48BC79D9060}"/>
              </a:ext>
            </a:extLst>
          </p:cNvPr>
          <p:cNvSpPr/>
          <p:nvPr/>
        </p:nvSpPr>
        <p:spPr>
          <a:xfrm>
            <a:off x="1068975" y="4579149"/>
            <a:ext cx="741983" cy="648072"/>
          </a:xfrm>
          <a:prstGeom prst="fram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Touch Screen">
            <a:extLst>
              <a:ext uri="{FF2B5EF4-FFF2-40B4-BE49-F238E27FC236}">
                <a16:creationId xmlns:a16="http://schemas.microsoft.com/office/drawing/2014/main" id="{967DC08F-577A-4FB1-98CA-24EADEF4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891" y="4733751"/>
            <a:ext cx="1233264" cy="12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2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C82F-C188-4222-B4F2-2AB5F147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268761"/>
            <a:ext cx="8540750" cy="4830415"/>
          </a:xfrm>
        </p:spPr>
        <p:txBody>
          <a:bodyPr/>
          <a:lstStyle/>
          <a:p>
            <a:r>
              <a:rPr lang="en-GB" dirty="0"/>
              <a:t>How to set today’s rules for the future?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48F50-1FEB-4C22-943A-1514BA2E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0306" y="4724"/>
            <a:ext cx="12621394" cy="685916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CDF4DB9-E0A1-4599-B525-4A129FE549D3}"/>
              </a:ext>
            </a:extLst>
          </p:cNvPr>
          <p:cNvSpPr/>
          <p:nvPr/>
        </p:nvSpPr>
        <p:spPr>
          <a:xfrm>
            <a:off x="72806" y="180873"/>
            <a:ext cx="4248472" cy="2304256"/>
          </a:xfrm>
          <a:prstGeom prst="cloudCallout">
            <a:avLst>
              <a:gd name="adj1" fmla="val 1670"/>
              <a:gd name="adj2" fmla="val 13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err="1"/>
              <a:t>Technological</a:t>
            </a:r>
            <a:r>
              <a:rPr lang="es-PE" sz="2400" dirty="0"/>
              <a:t> </a:t>
            </a:r>
            <a:r>
              <a:rPr lang="es-PE" sz="2400" dirty="0" err="1"/>
              <a:t>progress</a:t>
            </a:r>
            <a:r>
              <a:rPr lang="es-PE" sz="2400" dirty="0"/>
              <a:t> </a:t>
            </a:r>
            <a:r>
              <a:rPr lang="es-PE" sz="2400" dirty="0" err="1"/>
              <a:t>will</a:t>
            </a:r>
            <a:r>
              <a:rPr lang="es-PE" sz="2400" dirty="0"/>
              <a:t> </a:t>
            </a:r>
            <a:r>
              <a:rPr lang="es-PE" sz="2400" dirty="0" err="1"/>
              <a:t>never</a:t>
            </a:r>
            <a:r>
              <a:rPr lang="es-PE" sz="2400" dirty="0"/>
              <a:t> be as </a:t>
            </a:r>
            <a:r>
              <a:rPr lang="es-PE" sz="2400" dirty="0" err="1"/>
              <a:t>slow</a:t>
            </a:r>
            <a:r>
              <a:rPr lang="es-PE" sz="2400" dirty="0"/>
              <a:t> as </a:t>
            </a:r>
            <a:r>
              <a:rPr lang="es-PE" sz="2400" dirty="0" err="1"/>
              <a:t>today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85238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0855D-6E8F-4888-84EE-B28035AE4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7678"/>
            <a:ext cx="12191999" cy="59503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C82F-C188-4222-B4F2-2AB5F147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412376"/>
            <a:ext cx="11851341" cy="5686800"/>
          </a:xfrm>
        </p:spPr>
        <p:txBody>
          <a:bodyPr/>
          <a:lstStyle/>
          <a:p>
            <a:r>
              <a:rPr lang="en-GB" dirty="0"/>
              <a:t>The negotiation, ratification and implementation of conventions take time</a:t>
            </a:r>
          </a:p>
          <a:p>
            <a:r>
              <a:rPr lang="en-GB" dirty="0"/>
              <a:t>Need to commit to </a:t>
            </a:r>
            <a:r>
              <a:rPr lang="en-GB" dirty="0">
                <a:solidFill>
                  <a:srgbClr val="FF9933"/>
                </a:solidFill>
              </a:rPr>
              <a:t>whatever</a:t>
            </a:r>
            <a:r>
              <a:rPr lang="en-GB" dirty="0"/>
              <a:t> is the best [</a:t>
            </a:r>
            <a:r>
              <a:rPr lang="en-GB" dirty="0">
                <a:solidFill>
                  <a:srgbClr val="FF9933"/>
                </a:solidFill>
              </a:rPr>
              <a:t>future</a:t>
            </a:r>
            <a:r>
              <a:rPr lang="en-GB" dirty="0"/>
              <a:t>] technological solution</a:t>
            </a:r>
          </a:p>
        </p:txBody>
      </p:sp>
    </p:spTree>
    <p:extLst>
      <p:ext uri="{BB962C8B-B14F-4D97-AF65-F5344CB8AC3E}">
        <p14:creationId xmlns:p14="http://schemas.microsoft.com/office/powerpoint/2010/main" val="16943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220C-3F48-4D51-B8BF-DC64F4E1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r>
              <a:rPr lang="en-GB" dirty="0"/>
              <a:t>A dynamic dimension in the TFA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F61E-9CC5-4AB4-AE6C-46FEAB1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340769"/>
            <a:ext cx="8842375" cy="4758407"/>
          </a:xfrm>
        </p:spPr>
        <p:txBody>
          <a:bodyPr/>
          <a:lstStyle/>
          <a:p>
            <a:r>
              <a:rPr lang="en-GB" sz="2600" dirty="0"/>
              <a:t>In the </a:t>
            </a:r>
            <a:r>
              <a:rPr lang="en-GB" sz="2600" dirty="0">
                <a:solidFill>
                  <a:srgbClr val="FF9933"/>
                </a:solidFill>
              </a:rPr>
              <a:t>long term</a:t>
            </a:r>
            <a:r>
              <a:rPr lang="en-GB" sz="2600" dirty="0"/>
              <a:t>, Article 10.1 will gain in importance, </a:t>
            </a:r>
            <a:br>
              <a:rPr lang="en-GB" sz="2600" dirty="0"/>
            </a:br>
            <a:r>
              <a:rPr lang="en-GB" sz="2600" dirty="0"/>
              <a:t>it does not prescribe any specific technological solution.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97110-F3A4-4D1D-B321-BB4247022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105" y="2636912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4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220C-3F48-4D51-B8BF-DC64F4E1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r>
              <a:rPr lang="en-GB" dirty="0"/>
              <a:t>A dynamic dimension in the TFA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F61E-9CC5-4AB4-AE6C-46FEAB1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340769"/>
            <a:ext cx="8662863" cy="4758407"/>
          </a:xfrm>
        </p:spPr>
        <p:txBody>
          <a:bodyPr/>
          <a:lstStyle/>
          <a:p>
            <a:r>
              <a:rPr lang="en-GB" sz="2600" dirty="0"/>
              <a:t>In the long term, Article 10.1 will gain in importance, </a:t>
            </a:r>
            <a:br>
              <a:rPr lang="en-GB" sz="2600" dirty="0"/>
            </a:br>
            <a:r>
              <a:rPr lang="en-GB" sz="2600" dirty="0"/>
              <a:t>it does not prescribe any specific technological solution.</a:t>
            </a:r>
          </a:p>
          <a:p>
            <a:r>
              <a:rPr lang="en-GB" sz="2600" dirty="0"/>
              <a:t>Progressively, various provisions will become antiquated or obsolete and we will just want to </a:t>
            </a:r>
            <a:r>
              <a:rPr lang="en-GB" sz="2600" i="1" dirty="0">
                <a:solidFill>
                  <a:srgbClr val="FF9933"/>
                </a:solidFill>
              </a:rPr>
              <a:t>minimize</a:t>
            </a:r>
            <a:r>
              <a:rPr lang="en-GB" sz="2600" dirty="0"/>
              <a:t> “the incidence and complexity of import, export, and transit formalities”; continuously “</a:t>
            </a:r>
            <a:r>
              <a:rPr lang="en-GB" sz="2600" i="1" dirty="0">
                <a:solidFill>
                  <a:srgbClr val="FF9933"/>
                </a:solidFill>
              </a:rPr>
              <a:t>review</a:t>
            </a:r>
            <a:r>
              <a:rPr lang="en-GB" sz="2600" dirty="0"/>
              <a:t>” requirements; keep “</a:t>
            </a:r>
            <a:r>
              <a:rPr lang="en-GB" sz="2600" i="1" dirty="0">
                <a:solidFill>
                  <a:srgbClr val="FF9933"/>
                </a:solidFill>
              </a:rPr>
              <a:t>reducing</a:t>
            </a:r>
            <a:r>
              <a:rPr lang="en-GB" sz="2600" dirty="0"/>
              <a:t> the time and cost of compliance for traders and operators”; and always choose “the </a:t>
            </a:r>
            <a:r>
              <a:rPr lang="en-GB" sz="2600" i="1" dirty="0">
                <a:solidFill>
                  <a:srgbClr val="FF9933"/>
                </a:solidFill>
              </a:rPr>
              <a:t>least</a:t>
            </a:r>
            <a:r>
              <a:rPr lang="en-GB" sz="2600" dirty="0"/>
              <a:t> trade restrictive measure” (10.1 TFA)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140B1-A55B-447D-B34A-8469068FC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105" y="5229200"/>
            <a:ext cx="91440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03098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127000" y="1098213"/>
            <a:ext cx="9188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trends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efore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Supply chain crisis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uring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AC: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perspectives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fter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endParaRPr lang="en-CH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0A135-D43F-19BF-A73F-AF9B6DD47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47" y="475808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CD4F0-D988-D667-F126-D4E7A15357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59" y="2222874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6CC57-E11F-80FE-B594-4639A3F4C3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1482">
            <a:off x="5354325" y="4535732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F8361F-108B-4F1D-85CC-43B1F85E7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9348">
            <a:off x="8312450" y="4492679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22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9019A-E53F-45B2-B9B1-6522A96E2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362" y="1527595"/>
            <a:ext cx="177244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3CC9C4-5D19-4A83-B413-87F2D4D9D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362" y="4202723"/>
            <a:ext cx="177882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FC9DF-4B31-4A7F-BAC6-D24EDC85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2422"/>
          </a:xfrm>
        </p:spPr>
        <p:txBody>
          <a:bodyPr/>
          <a:lstStyle/>
          <a:p>
            <a:pPr algn="ctr"/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0733-B37D-43AB-97AC-601FBDF7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9894"/>
            <a:ext cx="10515600" cy="52970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4"/>
              </a:rPr>
              <a:t>https://unctad.org/topic/transport-and-trade-logistics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4687E-5FF6-465B-B9BA-4E5E11BEE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072" y="1527595"/>
            <a:ext cx="177669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C0AD8-902A-4BA4-819E-C55E76C1B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032" y="1527595"/>
            <a:ext cx="180087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8E16EE-4342-4CBD-85A1-1A30DF0F3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172" y="1510674"/>
            <a:ext cx="178184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C7C4-D485-4718-B2AB-0C7E34030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307" y="1527595"/>
            <a:ext cx="178324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A96F7-7EAB-491E-91F1-F7B6EEBD27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830" y="4202723"/>
            <a:ext cx="177793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B7BA50-0B1A-46D1-8032-C4915E98BD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905" y="4202723"/>
            <a:ext cx="177846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3BDEE-4C39-4FCB-AF0E-DA4B37DA7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172" y="4202723"/>
            <a:ext cx="179984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75D25-89C4-474E-9086-613DE9BB2B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819" y="4202723"/>
            <a:ext cx="1776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83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F270B-F393-0BC9-A1DD-21DFD00A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8421"/>
            <a:ext cx="12192000" cy="478958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52C6F77-31B5-3BCD-4982-2811B92F4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568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035" y="-36870"/>
            <a:ext cx="7433966" cy="1618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0" y="3055024"/>
            <a:ext cx="117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  <a:t>Post-COVID Trends </a:t>
            </a:r>
            <a:b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</a:br>
            <a:r>
              <a:rPr lang="en-US" sz="3600" b="1" dirty="0">
                <a:solidFill>
                  <a:srgbClr val="FAA4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Med" panose="020B0604020202020204" pitchFamily="34" charset="0"/>
              </a:rPr>
              <a:t>in the International Supply Chain 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Std M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AB7B5-339D-4607-A651-4611BA143F83}"/>
              </a:ext>
            </a:extLst>
          </p:cNvPr>
          <p:cNvSpPr txBox="1"/>
          <p:nvPr/>
        </p:nvSpPr>
        <p:spPr>
          <a:xfrm>
            <a:off x="588575" y="5032189"/>
            <a:ext cx="11500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AA443"/>
                </a:solidFill>
                <a:latin typeface="+mj-lt"/>
              </a:rPr>
              <a:t>Jan Hoffmann </a:t>
            </a:r>
            <a:br>
              <a:rPr lang="en-US" sz="2800" dirty="0">
                <a:solidFill>
                  <a:srgbClr val="FAA443"/>
                </a:solidFill>
                <a:latin typeface="+mj-lt"/>
              </a:rPr>
            </a:br>
            <a:r>
              <a:rPr lang="en-US" sz="2800" dirty="0">
                <a:solidFill>
                  <a:srgbClr val="FAA443"/>
                </a:solidFill>
                <a:latin typeface="+mj-lt"/>
              </a:rPr>
              <a:t>Head, Trade Logistics Branch, UNCTAD</a:t>
            </a:r>
          </a:p>
          <a:p>
            <a:r>
              <a:rPr lang="en-US" sz="2800" dirty="0">
                <a:solidFill>
                  <a:srgbClr val="FAA443"/>
                </a:solidFill>
                <a:latin typeface="+mj-lt"/>
              </a:rPr>
              <a:t>Jan.Hoffmann@UNCTAD.org -                            </a:t>
            </a:r>
            <a:br>
              <a:rPr lang="en-US" sz="2800" dirty="0">
                <a:solidFill>
                  <a:srgbClr val="FAA443"/>
                </a:solidFill>
                <a:latin typeface="+mj-lt"/>
              </a:rPr>
            </a:br>
            <a:r>
              <a:rPr lang="en-US" sz="2800" dirty="0">
                <a:solidFill>
                  <a:srgbClr val="FAA443"/>
                </a:solidFill>
                <a:latin typeface="+mj-lt"/>
              </a:rPr>
              <a:t>                                                                                                                  13 June 2023</a:t>
            </a:r>
            <a:endParaRPr lang="en-CH" sz="2800" dirty="0">
              <a:solidFill>
                <a:srgbClr val="FAA443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F4042-81AC-44EC-A78C-1C9B96A591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51" y="251027"/>
            <a:ext cx="1618563" cy="1200330"/>
          </a:xfrm>
          <a:prstGeom prst="rect">
            <a:avLst/>
          </a:prstGeom>
        </p:spPr>
      </p:pic>
      <p:pic>
        <p:nvPicPr>
          <p:cNvPr id="1030" name="Picture 6" descr="BRAZIL IS A CISG MEMBER STATE: WHAT DOES IT MEAN AND WHAT IS THE IMPORTANCE  OF IT FOR INTERNATIONAL TRADE">
            <a:extLst>
              <a:ext uri="{FF2B5EF4-FFF2-40B4-BE49-F238E27FC236}">
                <a16:creationId xmlns:a16="http://schemas.microsoft.com/office/drawing/2014/main" id="{1C2F4A02-927C-4409-BB42-B2A0EEA4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702" y="339970"/>
            <a:ext cx="1027873" cy="1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5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A14779-70C3-455C-9FA1-245C7CB96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DB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34" y="6769"/>
            <a:ext cx="5515817" cy="1201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586538" y="1098213"/>
            <a:ext cx="8729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trends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efore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Supply chain crisis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uring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AC: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perspectives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fter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endParaRPr lang="en-CH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B11F9-524A-4669-A08E-1F8E81B61D92}"/>
              </a:ext>
            </a:extLst>
          </p:cNvPr>
          <p:cNvSpPr/>
          <p:nvPr/>
        </p:nvSpPr>
        <p:spPr>
          <a:xfrm>
            <a:off x="285750" y="1098213"/>
            <a:ext cx="7655326" cy="1778337"/>
          </a:xfrm>
          <a:prstGeom prst="rect">
            <a:avLst/>
          </a:prstGeom>
          <a:noFill/>
          <a:ln w="57150">
            <a:solidFill>
              <a:srgbClr val="275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4" descr="PC070893">
            <a:extLst>
              <a:ext uri="{FF2B5EF4-FFF2-40B4-BE49-F238E27FC236}">
                <a16:creationId xmlns:a16="http://schemas.microsoft.com/office/drawing/2014/main" id="{B934AD84-BE43-49B9-AC82-885C1639E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36132" y="1098213"/>
            <a:ext cx="2765394" cy="539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420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A8294-B0F0-4361-8FDF-EC21EB4A45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374" y="261461"/>
            <a:ext cx="8418314" cy="59633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>
            <a:off x="3556364" y="2794325"/>
            <a:ext cx="5366197" cy="166996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356149-2C79-45D0-BB99-F1C908DA39E2}"/>
              </a:ext>
            </a:extLst>
          </p:cNvPr>
          <p:cNvSpPr txBox="1"/>
          <p:nvPr/>
        </p:nvSpPr>
        <p:spPr>
          <a:xfrm>
            <a:off x="2686800" y="6224834"/>
            <a:ext cx="517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in Issues Note on Geography of Trade, TDB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1599A-012E-42A0-B9D2-478D6FD1F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2562" y="1017657"/>
            <a:ext cx="1779459" cy="39282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39577D-D806-4925-98D9-D2655CFD916B}"/>
              </a:ext>
            </a:extLst>
          </p:cNvPr>
          <p:cNvSpPr/>
          <p:nvPr/>
        </p:nvSpPr>
        <p:spPr>
          <a:xfrm>
            <a:off x="9115148" y="1017657"/>
            <a:ext cx="1933756" cy="485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4800A3-481B-44D0-8538-421C0097AEE8}"/>
              </a:ext>
            </a:extLst>
          </p:cNvPr>
          <p:cNvSpPr/>
          <p:nvPr/>
        </p:nvSpPr>
        <p:spPr>
          <a:xfrm>
            <a:off x="1984374" y="183983"/>
            <a:ext cx="1001970" cy="38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86A1F-62C5-64DC-45B5-51532884BE37}"/>
              </a:ext>
            </a:extLst>
          </p:cNvPr>
          <p:cNvSpPr/>
          <p:nvPr/>
        </p:nvSpPr>
        <p:spPr>
          <a:xfrm>
            <a:off x="5544671" y="569678"/>
            <a:ext cx="1259541" cy="28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640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7BB8D-28DC-138D-2DDA-1C18CEBC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36" y="107576"/>
            <a:ext cx="9829800" cy="66159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 flipV="1">
            <a:off x="1295400" y="1757082"/>
            <a:ext cx="8866094" cy="188258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4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41DB63-CCC1-4098-869E-FA17113E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45" y="631883"/>
            <a:ext cx="9138696" cy="566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F197D-23FF-4C12-AECE-6738AAA42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424248" y="340821"/>
            <a:ext cx="9144000" cy="669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32FE1-0715-4209-A6AE-AA9D43580EAD}"/>
              </a:ext>
            </a:extLst>
          </p:cNvPr>
          <p:cNvSpPr txBox="1"/>
          <p:nvPr/>
        </p:nvSpPr>
        <p:spPr>
          <a:xfrm>
            <a:off x="3898047" y="6445405"/>
            <a:ext cx="382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/>
              <a:t>Source: Review of Maritime Transport 2021 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D6786-7D29-478D-9CA6-6A80EF88C1BD}"/>
              </a:ext>
            </a:extLst>
          </p:cNvPr>
          <p:cNvSpPr txBox="1"/>
          <p:nvPr/>
        </p:nvSpPr>
        <p:spPr>
          <a:xfrm>
            <a:off x="3093564" y="273547"/>
            <a:ext cx="543129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Seaborne trade: share of developing countries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A2B2C-19E8-40FA-86FC-62F279FEA32E}"/>
              </a:ext>
            </a:extLst>
          </p:cNvPr>
          <p:cNvCxnSpPr>
            <a:cxnSpLocks/>
          </p:cNvCxnSpPr>
          <p:nvPr/>
        </p:nvCxnSpPr>
        <p:spPr>
          <a:xfrm flipV="1">
            <a:off x="3126741" y="989365"/>
            <a:ext cx="6742219" cy="343469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6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A14779-70C3-455C-9FA1-245C7CB96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DB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A7563-D9EC-4B11-A747-F7346E52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34" y="6769"/>
            <a:ext cx="5515817" cy="1201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62637-9188-4022-B982-6F2F6FD48CF8}"/>
              </a:ext>
            </a:extLst>
          </p:cNvPr>
          <p:cNvSpPr txBox="1"/>
          <p:nvPr/>
        </p:nvSpPr>
        <p:spPr>
          <a:xfrm>
            <a:off x="586538" y="1098213"/>
            <a:ext cx="8729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trends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B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efore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DC: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Supply chain crisis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D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uring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endParaRPr lang="en-GB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AC: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Long term perspectives </a:t>
            </a:r>
            <a:b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</a:b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A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fter </a:t>
            </a:r>
            <a:r>
              <a:rPr lang="en-GB" sz="3200" b="1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C</a:t>
            </a:r>
            <a:r>
              <a:rPr lang="en-GB" sz="3200" dirty="0">
                <a:solidFill>
                  <a:srgbClr val="FAA443"/>
                </a:solidFill>
                <a:latin typeface="HelveticaNeueLT Std Med" panose="020B0604020202020204" pitchFamily="34" charset="0"/>
              </a:rPr>
              <a:t>orona</a:t>
            </a:r>
            <a:endParaRPr lang="en-CH" sz="3200" dirty="0">
              <a:solidFill>
                <a:srgbClr val="FAA443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B11F9-524A-4669-A08E-1F8E81B61D92}"/>
              </a:ext>
            </a:extLst>
          </p:cNvPr>
          <p:cNvSpPr/>
          <p:nvPr/>
        </p:nvSpPr>
        <p:spPr>
          <a:xfrm flipV="1">
            <a:off x="285749" y="2876550"/>
            <a:ext cx="7726347" cy="1899636"/>
          </a:xfrm>
          <a:prstGeom prst="rect">
            <a:avLst/>
          </a:prstGeom>
          <a:noFill/>
          <a:ln w="57150">
            <a:solidFill>
              <a:srgbClr val="275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 descr="PC070893">
            <a:extLst>
              <a:ext uri="{FF2B5EF4-FFF2-40B4-BE49-F238E27FC236}">
                <a16:creationId xmlns:a16="http://schemas.microsoft.com/office/drawing/2014/main" id="{C54C433B-FEAD-408D-94C4-1C30F868A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36132" y="1098213"/>
            <a:ext cx="2765394" cy="539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036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DC06C-B97D-422D-83A0-FD26352DA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98" y="381004"/>
            <a:ext cx="10143910" cy="63038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A2ADC-01FE-41DA-B7C2-7D3173687D99}"/>
              </a:ext>
            </a:extLst>
          </p:cNvPr>
          <p:cNvCxnSpPr>
            <a:cxnSpLocks/>
          </p:cNvCxnSpPr>
          <p:nvPr/>
        </p:nvCxnSpPr>
        <p:spPr>
          <a:xfrm>
            <a:off x="1199237" y="5085337"/>
            <a:ext cx="8118109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E3705BF-A20C-4ADB-ADC9-3D855CBF7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1433" y="381004"/>
            <a:ext cx="759184" cy="63038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B38468-FCA6-4B75-8C17-742989D0E25A}"/>
              </a:ext>
            </a:extLst>
          </p:cNvPr>
          <p:cNvCxnSpPr>
            <a:cxnSpLocks/>
          </p:cNvCxnSpPr>
          <p:nvPr/>
        </p:nvCxnSpPr>
        <p:spPr>
          <a:xfrm flipV="1">
            <a:off x="9242613" y="680383"/>
            <a:ext cx="1270820" cy="447862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042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613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587702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5877025"/>
            <a:ext cx="90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74" y="1195488"/>
            <a:ext cx="841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HK" altLang="en-CH"/>
              <a:t>Freight</a:t>
            </a:r>
            <a:br>
              <a:rPr lang="en-HK" altLang="en-CH"/>
            </a:br>
            <a:r>
              <a:rPr lang="en-HK" altLang="en-CH"/>
              <a:t>Rate</a:t>
            </a: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2A2DC603-C782-42EC-ADD2-CE2526FD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295" y="1260252"/>
            <a:ext cx="1808993" cy="418496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A30FB03-0F02-4E27-B4C7-3E365F9E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61" y="1331496"/>
            <a:ext cx="1034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</p:spTree>
    <p:extLst>
      <p:ext uri="{BB962C8B-B14F-4D97-AF65-F5344CB8AC3E}">
        <p14:creationId xmlns:p14="http://schemas.microsoft.com/office/powerpoint/2010/main" val="29367243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C434140BFB4F8C0920F7C08F8836" ma:contentTypeVersion="23" ma:contentTypeDescription="Create a new document." ma:contentTypeScope="" ma:versionID="350de7e63c8334d85a1bcec4d3c63381">
  <xsd:schema xmlns:xsd="http://www.w3.org/2001/XMLSchema" xmlns:xs="http://www.w3.org/2001/XMLSchema" xmlns:p="http://schemas.microsoft.com/office/2006/metadata/properties" xmlns:ns2="1df04fd7-7c47-4838-8290-c52492add04a" xmlns:ns3="4798ff29-8bf1-47a9-abe4-3ab95d3a1097" xmlns:ns4="985ec44e-1bab-4c0b-9df0-6ba128686fc9" xmlns:ns5="http://schemas.microsoft.com/sharepoint/v4" targetNamespace="http://schemas.microsoft.com/office/2006/metadata/properties" ma:root="true" ma:fieldsID="140627034818a0a2697b508ed21dce08" ns2:_="" ns3:_="" ns4:_="" ns5:_="">
    <xsd:import namespace="1df04fd7-7c47-4838-8290-c52492add04a"/>
    <xsd:import namespace="4798ff29-8bf1-47a9-abe4-3ab95d3a1097"/>
    <xsd:import namespace="985ec44e-1bab-4c0b-9df0-6ba128686f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b2nc" minOccurs="0"/>
                <xsd:element ref="ns2:_x0070_hf7" minOccurs="0"/>
                <xsd:element ref="ns2:s5jh" minOccurs="0"/>
                <xsd:element ref="ns2:MediaLengthInSeconds" minOccurs="0"/>
                <xsd:element ref="ns2:ContentandPurpose" minOccurs="0"/>
                <xsd:element ref="ns2:Presenter" minOccurs="0"/>
                <xsd:element ref="ns2:lcf76f155ced4ddcb4097134ff3c332f" minOccurs="0"/>
                <xsd:element ref="ns4:TaxCatchAll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4fd7-7c47-4838-8290-c52492add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b2nc" ma:index="20" nillable="true" ma:displayName="Title (Short)" ma:internalName="b2nc">
      <xsd:simpleType>
        <xsd:restriction base="dms:Text"/>
      </xsd:simpleType>
    </xsd:element>
    <xsd:element name="_x0070_hf7" ma:index="21" nillable="true" ma:displayName="Topic (Short)" ma:format="Dropdown" ma:internalName="_x0070_hf7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ISG"/>
                        <xsd:enumeration value="UNCITRAL"/>
                        <xsd:enumeration value="Mediation"/>
                        <xsd:enumeration value="MSMEs"/>
                        <xsd:enumeration value="ISDS"/>
                        <xsd:enumeration value="Arbitration"/>
                        <xsd:enumeration value="Security"/>
                        <xsd:enumeration value="Procurement/PPPs"/>
                        <xsd:enumeration value="ODR"/>
                        <xsd:enumeration value="Transpor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5jh" ma:index="22" nillable="true" ma:displayName="Presented" ma:format="DateOnly" ma:internalName="s5jh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andPurpose" ma:index="24" nillable="true" ma:displayName="Event" ma:format="Dropdown" ma:internalName="ContentandPurpose">
      <xsd:simpleType>
        <xsd:restriction base="dms:Note">
          <xsd:maxLength value="255"/>
        </xsd:restriction>
      </xsd:simpleType>
    </xsd:element>
    <xsd:element name="Presenter" ma:index="25" nillable="true" ma:displayName="Presenter" ma:internalName="Present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ASTELLANI, Luca"/>
                        <xsd:enumeration value="KOMINDR, Athita"/>
                        <xsd:enumeration value="JOUBIN-BRET, Anna"/>
                        <xsd:enumeration value="CANAFOGLIA, Monica"/>
                        <xsd:enumeration value="BRUNO POLLERO, Marianela"/>
                        <xsd:enumeration value="MONTINERI, Corinne"/>
                        <xsd:enumeration value="PROBST, David"/>
                        <xsd:enumeration value="LEE, Jae Sung"/>
                        <xsd:enumeration value="SCHEIDL-KORNIS, Lucia"/>
                        <xsd:enumeration value="MUSAYEVA, Samira"/>
                        <xsd:enumeration value="NICHOLAS, Caroline"/>
                        <xsd:enumeration value="KNIEPER, Judith"/>
                        <xsd:enumeration value="PARK, Issey"/>
                        <xsd:enumeration value="ESTRELLA FARIA, Angelo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8ff29-8bf1-47a9-abe4-3ab95d3a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5e6fb967-ab67-4e86-83b6-9be08f868a75}" ma:internalName="TaxCatchAll" ma:showField="CatchAllData" ma:web="4798ff29-8bf1-47a9-abe4-3ab95d3a1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0_hf7 xmlns="1df04fd7-7c47-4838-8290-c52492add04a" xsi:nil="true"/>
    <IconOverlay xmlns="http://schemas.microsoft.com/sharepoint/v4" xsi:nil="true"/>
    <s5jh xmlns="1df04fd7-7c47-4838-8290-c52492add04a" xsi:nil="true"/>
    <TaxCatchAll xmlns="985ec44e-1bab-4c0b-9df0-6ba128686fc9" xsi:nil="true"/>
    <lcf76f155ced4ddcb4097134ff3c332f xmlns="1df04fd7-7c47-4838-8290-c52492add04a">
      <Terms xmlns="http://schemas.microsoft.com/office/infopath/2007/PartnerControls"/>
    </lcf76f155ced4ddcb4097134ff3c332f>
    <b2nc xmlns="1df04fd7-7c47-4838-8290-c52492add04a" xsi:nil="true"/>
    <Presenter xmlns="1df04fd7-7c47-4838-8290-c52492add04a" xsi:nil="true"/>
    <ContentandPurpose xmlns="1df04fd7-7c47-4838-8290-c52492add04a" xsi:nil="true"/>
  </documentManagement>
</p:properties>
</file>

<file path=customXml/itemProps1.xml><?xml version="1.0" encoding="utf-8"?>
<ds:datastoreItem xmlns:ds="http://schemas.openxmlformats.org/officeDocument/2006/customXml" ds:itemID="{C5C937BA-27F6-4130-8ED1-4720BC1CC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E0927-9766-45AF-8A8F-4B0EFD9408CA}"/>
</file>

<file path=customXml/itemProps3.xml><?xml version="1.0" encoding="utf-8"?>
<ds:datastoreItem xmlns:ds="http://schemas.openxmlformats.org/officeDocument/2006/customXml" ds:itemID="{4D5DB085-91C4-4F58-9D9A-07D3A7081251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1dbf145-ec6f-4074-a11c-49f272c036cd"/>
    <ds:schemaRef ds:uri="145f47db-c14e-4b38-9bf8-0ca0ef7f639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Widescreen</PresentationFormat>
  <Paragraphs>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Eurostile</vt:lpstr>
      <vt:lpstr>HelveticaNeueLT Std</vt:lpstr>
      <vt:lpstr>HelveticaNeueLT Std Cn</vt:lpstr>
      <vt:lpstr>HelveticaNeueLT Std Med</vt:lpstr>
      <vt:lpstr>Arial</vt:lpstr>
      <vt:lpstr>Book Antiqua</vt:lpstr>
      <vt:lpstr>Calibri</vt:lpstr>
      <vt:lpstr>Calibri Light</vt:lpstr>
      <vt:lpstr>Segoe UI Black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leads the IT reforms in your company? </vt:lpstr>
      <vt:lpstr>PowerPoint Presentation</vt:lpstr>
      <vt:lpstr>PowerPoint Presentation</vt:lpstr>
      <vt:lpstr>A dynamic dimension in the TFA</vt:lpstr>
      <vt:lpstr>A dynamic dimension in the TFA</vt:lpstr>
      <vt:lpstr>PowerPoint Presentation</vt:lpstr>
      <vt:lpstr>Further reading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2017-06-19T09:01:22Z</dcterms:created>
  <dcterms:modified xsi:type="dcterms:W3CDTF">2023-06-13T18:32:40Z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  <property fmtid="{D5CDD505-2E9C-101B-9397-08002B2CF9AE}" pid="3" name="ContentTypeId">
    <vt:lpwstr>0x01010058F28DC0697F2946967019A6C2D9957F</vt:lpwstr>
  </property>
</Properties>
</file>