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7"/>
  </p:notesMasterIdLst>
  <p:sldIdLst>
    <p:sldId id="261" r:id="rId2"/>
    <p:sldId id="560" r:id="rId3"/>
    <p:sldId id="433" r:id="rId4"/>
    <p:sldId id="546" r:id="rId5"/>
    <p:sldId id="260" r:id="rId6"/>
    <p:sldId id="435" r:id="rId7"/>
    <p:sldId id="436" r:id="rId8"/>
    <p:sldId id="305" r:id="rId9"/>
    <p:sldId id="464" r:id="rId10"/>
    <p:sldId id="549" r:id="rId11"/>
    <p:sldId id="359" r:id="rId12"/>
    <p:sldId id="550" r:id="rId13"/>
    <p:sldId id="556" r:id="rId14"/>
    <p:sldId id="557" r:id="rId15"/>
    <p:sldId id="552" r:id="rId16"/>
    <p:sldId id="553" r:id="rId17"/>
    <p:sldId id="499" r:id="rId18"/>
    <p:sldId id="534" r:id="rId19"/>
    <p:sldId id="554" r:id="rId20"/>
    <p:sldId id="482" r:id="rId21"/>
    <p:sldId id="536" r:id="rId22"/>
    <p:sldId id="559" r:id="rId23"/>
    <p:sldId id="467" r:id="rId24"/>
    <p:sldId id="487" r:id="rId25"/>
    <p:sldId id="544" r:id="rId26"/>
  </p:sldIdLst>
  <p:sldSz cx="9144000" cy="6858000" type="screen4x3"/>
  <p:notesSz cx="6858000" cy="9144000"/>
  <p:defaultTextStyle>
    <a:defPPr>
      <a:defRPr lang="en-US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5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6BF8C6-D3B0-C747-B751-A60BF4811A5B}">
          <p14:sldIdLst>
            <p14:sldId id="261"/>
            <p14:sldId id="560"/>
            <p14:sldId id="433"/>
            <p14:sldId id="546"/>
            <p14:sldId id="260"/>
            <p14:sldId id="435"/>
            <p14:sldId id="436"/>
            <p14:sldId id="305"/>
            <p14:sldId id="464"/>
            <p14:sldId id="549"/>
            <p14:sldId id="359"/>
            <p14:sldId id="550"/>
            <p14:sldId id="556"/>
            <p14:sldId id="557"/>
            <p14:sldId id="552"/>
            <p14:sldId id="553"/>
            <p14:sldId id="499"/>
            <p14:sldId id="534"/>
            <p14:sldId id="554"/>
            <p14:sldId id="482"/>
            <p14:sldId id="536"/>
            <p14:sldId id="559"/>
            <p14:sldId id="467"/>
            <p14:sldId id="487"/>
            <p14:sldId id="544"/>
          </p14:sldIdLst>
        </p14:section>
        <p14:section name="Basic Content" id="{DC602BE1-AD77-4B43-902C-E10F9D1808D2}">
          <p14:sldIdLst/>
        </p14:section>
        <p14:section name="Lists" id="{E098A222-4B3B-6A4D-A330-119AE0941924}">
          <p14:sldIdLst/>
        </p14:section>
        <p14:section name="Comparisons" id="{77F1AD57-12A8-2C47-967B-F895EABCCFB7}">
          <p14:sldIdLst/>
        </p14:section>
        <p14:section name="Tables" id="{52919CD8-B282-1849-8F57-32199C7D7CE6}">
          <p14:sldIdLst/>
        </p14:section>
        <p14:section name="Diagrams" id="{AB4D39DE-7B3F-884A-975D-D71D25DDC00D}">
          <p14:sldIdLst/>
        </p14:section>
        <p14:section name="Frameworks" id="{BFBE1B65-6586-4742-BB12-31ED4A33E9D0}">
          <p14:sldIdLst/>
        </p14:section>
        <p14:section name="Charts" id="{061C74A1-9B4E-9A4F-BE54-659F53B6204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FAFAF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3" autoAdjust="0"/>
    <p:restoredTop sz="50085" autoAdjust="0"/>
  </p:normalViewPr>
  <p:slideViewPr>
    <p:cSldViewPr snapToGrid="0" snapToObjects="1">
      <p:cViewPr varScale="1">
        <p:scale>
          <a:sx n="88" d="100"/>
          <a:sy n="88" d="100"/>
        </p:scale>
        <p:origin x="1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ED66-9429-0546-A8C9-28F36F277B00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B824-4ED6-124D-A8AC-1BDBCDB88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matters for many product and capital markets, which rely heavily on networks for governance functions.</a:t>
            </a:r>
          </a:p>
          <a:p>
            <a:endParaRPr/>
          </a:p>
          <a:p>
            <a:r>
              <a:t>This matters for contract law to the extent contract design shapes the enforcement regime.</a:t>
            </a:r>
          </a:p>
        </p:txBody>
      </p:sp>
    </p:spTree>
    <p:extLst>
      <p:ext uri="{BB962C8B-B14F-4D97-AF65-F5344CB8AC3E}">
        <p14:creationId xmlns:p14="http://schemas.microsoft.com/office/powerpoint/2010/main" val="23982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matters for many product and capital markets, which rely heavily on networks for governance functions.</a:t>
            </a:r>
          </a:p>
          <a:p>
            <a:endParaRPr/>
          </a:p>
          <a:p>
            <a:r>
              <a:t>This matters for contract law to the extent contract design shapes the enforcement regime.</a:t>
            </a:r>
          </a:p>
        </p:txBody>
      </p:sp>
    </p:spTree>
    <p:extLst>
      <p:ext uri="{BB962C8B-B14F-4D97-AF65-F5344CB8AC3E}">
        <p14:creationId xmlns:p14="http://schemas.microsoft.com/office/powerpoint/2010/main" val="127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B824-4ED6-124D-A8AC-1BDBCDB887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2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4199641"/>
            <a:ext cx="8786813" cy="71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4916588"/>
            <a:ext cx="8786812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lang="en-US" sz="2700" b="0" dirty="0">
                <a:solidFill>
                  <a:srgbClr val="9A9A9A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172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1014984"/>
            <a:ext cx="5266944" cy="71323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828800"/>
            <a:ext cx="5266944" cy="4014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1014984"/>
            <a:ext cx="3227832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72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482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68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78594" y="178594"/>
            <a:ext cx="8786815" cy="625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387" y="804672"/>
            <a:ext cx="8786813" cy="7315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2700" b="0">
                <a:solidFill>
                  <a:srgbClr val="9A9A9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969490" indent="-433859">
              <a:lnSpc>
                <a:spcPct val="90000"/>
              </a:lnSpc>
              <a:spcBef>
                <a:spcPts val="0"/>
              </a:spcBef>
              <a:buFontTx/>
              <a:defRPr sz="2700" b="0">
                <a:solidFill>
                  <a:srgbClr val="9A9A9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341104" indent="-493022">
              <a:lnSpc>
                <a:spcPct val="90000"/>
              </a:lnSpc>
              <a:spcBef>
                <a:spcPts val="0"/>
              </a:spcBef>
              <a:buFontTx/>
              <a:defRPr sz="2700" b="0">
                <a:solidFill>
                  <a:srgbClr val="9A9A9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53556" indent="-493022">
              <a:lnSpc>
                <a:spcPct val="90000"/>
              </a:lnSpc>
              <a:spcBef>
                <a:spcPts val="0"/>
              </a:spcBef>
              <a:buFontTx/>
              <a:defRPr sz="2700" b="0">
                <a:solidFill>
                  <a:srgbClr val="9A9A9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966006" indent="-493022">
              <a:lnSpc>
                <a:spcPct val="90000"/>
              </a:lnSpc>
              <a:spcBef>
                <a:spcPts val="0"/>
              </a:spcBef>
              <a:buFontTx/>
              <a:defRPr sz="2700" b="0">
                <a:solidFill>
                  <a:srgbClr val="9A9A9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386237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78594" y="178594"/>
            <a:ext cx="8786815" cy="625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xfrm>
            <a:off x="178594" y="1785938"/>
            <a:ext cx="8786815" cy="49113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79387" y="804671"/>
            <a:ext cx="8786814" cy="73152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2700" b="0">
                <a:solidFill>
                  <a:srgbClr val="9A9A9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2529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07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4178808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009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785938"/>
            <a:ext cx="4178808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95680" y="1148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25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5056632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783080"/>
            <a:ext cx="3282696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804672"/>
            <a:ext cx="8786812" cy="73152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298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352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4536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270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551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5" y="978408"/>
            <a:ext cx="8786813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69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5166360"/>
            <a:ext cx="8786813" cy="71323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47672" y="996696"/>
            <a:ext cx="5239512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6063258"/>
            <a:ext cx="9144000" cy="794742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89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178595"/>
            <a:ext cx="8786813" cy="6250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5" y="1785938"/>
            <a:ext cx="8786813" cy="49113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dirty="0">
                <a:sym typeface="Baskerville" charset="0"/>
              </a:rPr>
              <a:t>Second level</a:t>
            </a:r>
          </a:p>
          <a:p>
            <a:pPr lvl="2"/>
            <a:r>
              <a:rPr lang="en-US" dirty="0">
                <a:sym typeface="Baskerville" charset="0"/>
              </a:rPr>
              <a:t>Third level</a:t>
            </a:r>
          </a:p>
          <a:p>
            <a:pPr lvl="3"/>
            <a:r>
              <a:rPr lang="en-US" dirty="0">
                <a:sym typeface="Baskerville" charset="0"/>
              </a:rPr>
              <a:t>Fourth level</a:t>
            </a:r>
          </a:p>
          <a:p>
            <a:pPr lvl="4"/>
            <a:r>
              <a:rPr lang="en-US" dirty="0">
                <a:sym typeface="Baskerville" charset="0"/>
              </a:rPr>
              <a:t>Fifth level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89" y="6616899"/>
            <a:ext cx="217661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4D4D4D"/>
                </a:solidFill>
                <a:latin typeface="Helvetica Neue Bold Condensed"/>
                <a:ea typeface="ＭＳ Ｐゴシック" charset="0"/>
                <a:cs typeface="Helvetica Neue Bold Condensed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4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4" r:id="rId2"/>
    <p:sldLayoutId id="2147483691" r:id="rId3"/>
    <p:sldLayoutId id="2147483692" r:id="rId4"/>
    <p:sldLayoutId id="2147483693" r:id="rId5"/>
    <p:sldLayoutId id="2147483685" r:id="rId6"/>
    <p:sldLayoutId id="2147483690" r:id="rId7"/>
    <p:sldLayoutId id="2147483694" r:id="rId8"/>
    <p:sldLayoutId id="2147483695" r:id="rId9"/>
    <p:sldLayoutId id="2147483696" r:id="rId10"/>
    <p:sldLayoutId id="2147483687" r:id="rId11"/>
    <p:sldLayoutId id="2147483678" r:id="rId12"/>
    <p:sldLayoutId id="2147483697" r:id="rId13"/>
    <p:sldLayoutId id="2147483698" r:id="rId14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 b="1" i="0">
          <a:solidFill>
            <a:schemeClr val="tx1"/>
          </a:solidFill>
          <a:latin typeface="+mj-lt"/>
          <a:ea typeface="+mj-ea"/>
          <a:cs typeface="Helvetica Neue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fontAlgn="base">
        <a:spcBef>
          <a:spcPts val="1686"/>
        </a:spcBef>
        <a:spcAft>
          <a:spcPct val="0"/>
        </a:spcAft>
        <a:buSzPct val="100000"/>
        <a:buFont typeface="Lucida Grande" charset="0"/>
        <a:buChar char="‣"/>
        <a:defRPr sz="2800" b="1" i="0">
          <a:solidFill>
            <a:schemeClr val="tx1"/>
          </a:solidFill>
          <a:latin typeface="+mj-lt"/>
          <a:ea typeface="+mn-ea"/>
          <a:cs typeface="Helvetica Neue"/>
          <a:sym typeface="Helvetica Neue Bold Condensed" charset="0"/>
        </a:defRPr>
      </a:lvl1pPr>
      <a:lvl2pPr marL="937353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25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2pPr>
      <a:lvl3pPr marL="1249804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3pPr>
      <a:lvl4pPr marL="156225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4pPr>
      <a:lvl5pPr marL="187470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5pPr>
      <a:lvl6pPr marL="2196085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387" y="3734188"/>
            <a:ext cx="8786813" cy="714375"/>
          </a:xfrm>
        </p:spPr>
        <p:txBody>
          <a:bodyPr/>
          <a:lstStyle/>
          <a:p>
            <a:r>
              <a:rPr lang="en-US" dirty="0"/>
              <a:t>Collaborative Contracting </a:t>
            </a:r>
            <a:br>
              <a:rPr lang="en-US" dirty="0"/>
            </a:br>
            <a:r>
              <a:rPr lang="en-US" dirty="0"/>
              <a:t>Across Industries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Matthew Jennejohn, Associate Professor of Law, BYU</a:t>
            </a:r>
          </a:p>
          <a:p>
            <a:r>
              <a:rPr lang="en-US" dirty="0"/>
              <a:t>@ UNCITRAL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5" y="5595463"/>
            <a:ext cx="19220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Version</a:t>
            </a:r>
            <a:r>
              <a:rPr lang="en-US" sz="1200">
                <a:solidFill>
                  <a:schemeClr val="accent1"/>
                </a:solidFill>
              </a:rPr>
              <a:t>: 1.2 </a:t>
            </a:r>
            <a:r>
              <a:rPr lang="en-US" sz="1200" dirty="0">
                <a:solidFill>
                  <a:schemeClr val="accent1"/>
                </a:solidFill>
              </a:rPr>
              <a:t>(25 March 2019)</a:t>
            </a:r>
          </a:p>
        </p:txBody>
      </p:sp>
    </p:spTree>
    <p:extLst>
      <p:ext uri="{BB962C8B-B14F-4D97-AF65-F5344CB8AC3E}">
        <p14:creationId xmlns:p14="http://schemas.microsoft.com/office/powerpoint/2010/main" val="1104985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A799D-8739-564D-9D54-749190DAB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3579" y="0"/>
            <a:ext cx="11430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4197927"/>
            <a:ext cx="9144000" cy="2662452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000000">
                    <a:alpha val="7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4904" y="4197927"/>
            <a:ext cx="8786812" cy="27329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</a:rPr>
              <a:t>Evidence from Automotive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  <a:sym typeface="Baskerville" charset="0"/>
              </a:rPr>
              <a:t>Preliminary research suggests that new collaborative contractual mechanisms are being introduced in North American supply chain relationships</a:t>
            </a:r>
            <a:endParaRPr lang="en-US" sz="3200" dirty="0">
              <a:solidFill>
                <a:srgbClr val="FFFFFF"/>
              </a:solidFill>
              <a:latin typeface="+mn-lt"/>
              <a:ea typeface="ヒラギノ明朝 ProN W3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060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“Conventional” Supply Chain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/>
              <a:t>Three basic governance layers (the top layer is where new developments are occurring)</a:t>
            </a:r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0" y="3299198"/>
            <a:ext cx="9144000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4" name="Rectangle 33"/>
          <p:cNvSpPr>
            <a:spLocks/>
          </p:cNvSpPr>
          <p:nvPr/>
        </p:nvSpPr>
        <p:spPr bwMode="auto">
          <a:xfrm>
            <a:off x="0" y="5085135"/>
            <a:ext cx="9144000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endParaRPr lang="en-US"/>
          </a:p>
        </p:txBody>
      </p:sp>
      <p:sp>
        <p:nvSpPr>
          <p:cNvPr id="35" name="Rectangle 34"/>
          <p:cNvSpPr>
            <a:spLocks/>
          </p:cNvSpPr>
          <p:nvPr/>
        </p:nvSpPr>
        <p:spPr bwMode="auto">
          <a:xfrm>
            <a:off x="178591" y="1990675"/>
            <a:ext cx="155376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sz="1700" b="1" dirty="0">
                <a:latin typeface="+mj-lt"/>
                <a:ea typeface="ＭＳ Ｐゴシック" charset="0"/>
                <a:cs typeface="Helvetica Neue" charset="0"/>
                <a:sym typeface="Helvetica Neue" charset="0"/>
              </a:rPr>
              <a:t>Advanced Procurement/ Joint Development</a:t>
            </a: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89297" y="3558158"/>
            <a:ext cx="155376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sz="1700" b="1" dirty="0">
                <a:latin typeface="+mj-lt"/>
                <a:ea typeface="ＭＳ Ｐゴシック" charset="0"/>
                <a:cs typeface="Helvetica Neue" charset="0"/>
                <a:sym typeface="Helvetica Neue" charset="0"/>
              </a:rPr>
              <a:t>All Supply Chain Activities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89297" y="5272659"/>
            <a:ext cx="1553766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algn="l"/>
            <a:r>
              <a:rPr lang="en-US" sz="1700" b="1" dirty="0">
                <a:latin typeface="+mj-lt"/>
                <a:ea typeface="ＭＳ Ｐゴシック" charset="0"/>
                <a:cs typeface="Helvetica Neue" charset="0"/>
                <a:sym typeface="Helvetica Neue" charset="0"/>
              </a:rPr>
              <a:t>Foundation</a:t>
            </a:r>
          </a:p>
        </p:txBody>
      </p:sp>
      <p:sp>
        <p:nvSpPr>
          <p:cNvPr id="38" name="AutoShape 8"/>
          <p:cNvSpPr>
            <a:spLocks/>
          </p:cNvSpPr>
          <p:nvPr/>
        </p:nvSpPr>
        <p:spPr bwMode="auto">
          <a:xfrm>
            <a:off x="1848445" y="1647830"/>
            <a:ext cx="3482578" cy="1339453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j-lt"/>
                <a:ea typeface="ＭＳ Ｐゴシック" charset="0"/>
                <a:cs typeface="Helvetica Neue Bold Condensed" charset="0"/>
              </a:rPr>
              <a:t>Joint Development Agreements</a:t>
            </a:r>
          </a:p>
        </p:txBody>
      </p:sp>
      <p:sp>
        <p:nvSpPr>
          <p:cNvPr id="39" name="AutoShape 9"/>
          <p:cNvSpPr>
            <a:spLocks/>
          </p:cNvSpPr>
          <p:nvPr/>
        </p:nvSpPr>
        <p:spPr bwMode="auto">
          <a:xfrm>
            <a:off x="1908289" y="3558158"/>
            <a:ext cx="2130675" cy="1339453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j-lt"/>
                <a:ea typeface="ＭＳ Ｐゴシック" charset="0"/>
                <a:cs typeface="Helvetica Neue Bold Condensed" charset="0"/>
              </a:rPr>
              <a:t>ISO 9001</a:t>
            </a:r>
          </a:p>
        </p:txBody>
      </p:sp>
      <p:sp>
        <p:nvSpPr>
          <p:cNvPr id="44" name="AutoShape 14"/>
          <p:cNvSpPr>
            <a:spLocks/>
          </p:cNvSpPr>
          <p:nvPr/>
        </p:nvSpPr>
        <p:spPr bwMode="auto">
          <a:xfrm>
            <a:off x="1844977" y="5361955"/>
            <a:ext cx="7084712" cy="1339453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j-lt"/>
                <a:ea typeface="ＭＳ Ｐゴシック" charset="0"/>
                <a:cs typeface="Helvetica Neue Bold Condensed" charset="0"/>
              </a:rPr>
              <a:t>Standard</a:t>
            </a:r>
          </a:p>
          <a:p>
            <a:r>
              <a:rPr lang="en-US" sz="2000" b="1" dirty="0">
                <a:solidFill>
                  <a:srgbClr val="FFFFFF"/>
                </a:solidFill>
                <a:latin typeface="+mj-lt"/>
                <a:ea typeface="ＭＳ Ｐゴシック" charset="0"/>
                <a:cs typeface="Helvetica Neue Bold Condensed" charset="0"/>
              </a:rPr>
              <a:t>Terms &amp; Conditions</a:t>
            </a: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830FFD99-B3F9-354A-B78D-0F4263AB66F0}"/>
              </a:ext>
            </a:extLst>
          </p:cNvPr>
          <p:cNvSpPr>
            <a:spLocks/>
          </p:cNvSpPr>
          <p:nvPr/>
        </p:nvSpPr>
        <p:spPr bwMode="auto">
          <a:xfrm>
            <a:off x="4403113" y="3569397"/>
            <a:ext cx="2130675" cy="1339453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j-lt"/>
                <a:ea typeface="ＭＳ Ｐゴシック" charset="0"/>
                <a:cs typeface="Helvetica Neue Bold Condensed" charset="0"/>
              </a:rPr>
              <a:t>IATF 16949</a:t>
            </a: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0F19DE5B-9708-304E-9D55-343E75793B4F}"/>
              </a:ext>
            </a:extLst>
          </p:cNvPr>
          <p:cNvSpPr>
            <a:spLocks/>
          </p:cNvSpPr>
          <p:nvPr/>
        </p:nvSpPr>
        <p:spPr bwMode="auto">
          <a:xfrm>
            <a:off x="6799014" y="3569397"/>
            <a:ext cx="2130675" cy="1339453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j-lt"/>
                <a:ea typeface="ＭＳ Ｐゴシック" charset="0"/>
                <a:cs typeface="Helvetica Neue Bold Condensed" charset="0"/>
              </a:rPr>
              <a:t>OEM Supplier Manual</a:t>
            </a: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CB408EB5-6E81-B143-8053-2EA5242587E9}"/>
              </a:ext>
            </a:extLst>
          </p:cNvPr>
          <p:cNvSpPr>
            <a:spLocks/>
          </p:cNvSpPr>
          <p:nvPr/>
        </p:nvSpPr>
        <p:spPr bwMode="auto">
          <a:xfrm>
            <a:off x="5447111" y="1628976"/>
            <a:ext cx="3482578" cy="1339453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57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915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7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829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87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744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201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659" algn="l" defTabSz="321457" rtl="0" eaLnBrk="1" latinLnBrk="0" hangingPunct="1">
              <a:defRPr sz="3000" kern="1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rgbClr val="FFFFFF"/>
                </a:solidFill>
                <a:latin typeface="+mj-lt"/>
                <a:ea typeface="ＭＳ Ｐゴシック" charset="0"/>
                <a:cs typeface="Helvetica Neue Bold Condensed" charset="0"/>
              </a:rPr>
              <a:t>Strategic Supplier </a:t>
            </a:r>
          </a:p>
          <a:p>
            <a:r>
              <a:rPr lang="en-US" sz="2000" b="1" dirty="0">
                <a:solidFill>
                  <a:srgbClr val="FFFFFF"/>
                </a:solidFill>
                <a:latin typeface="+mj-lt"/>
                <a:ea typeface="ＭＳ Ｐゴシック" charset="0"/>
                <a:cs typeface="Helvetica Neue Bold Condensed" charset="0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1254878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20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Conventional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North American Working Relations Index grades the major OEMs on how they collaborate with their supply chain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0FE85B-4936-B44F-835B-B0A3692E2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1" y="2193629"/>
            <a:ext cx="6408425" cy="403110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54B84F-8CEE-0E4F-BE9A-FE3AE3018DD0}"/>
              </a:ext>
            </a:extLst>
          </p:cNvPr>
          <p:cNvSpPr txBox="1"/>
          <p:nvPr/>
        </p:nvSpPr>
        <p:spPr>
          <a:xfrm>
            <a:off x="146945" y="6421540"/>
            <a:ext cx="15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PPI</a:t>
            </a:r>
          </a:p>
        </p:txBody>
      </p:sp>
    </p:spTree>
    <p:extLst>
      <p:ext uri="{BB962C8B-B14F-4D97-AF65-F5344CB8AC3E}">
        <p14:creationId xmlns:p14="http://schemas.microsoft.com/office/powerpoint/2010/main" val="41780894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Disruptive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New technologies (autonomous/electric/mobility) are also driving greater collaboration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5EB06-3F99-3E47-B28C-180E9C66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837053"/>
            <a:ext cx="8360229" cy="47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16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Disruptive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Multi-party alliances are pursued to build platforms for emerging technologies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8D136-C705-DF49-B32F-B6D4A082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672"/>
            <a:ext cx="9144000" cy="42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801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34401" y="6361043"/>
            <a:ext cx="609664" cy="4813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400"/>
              <a:t>15</a:t>
            </a:fld>
            <a:endParaRPr sz="1400" dirty="0"/>
          </a:p>
        </p:txBody>
      </p:sp>
      <p:sp>
        <p:nvSpPr>
          <p:cNvPr id="193" name="TextBox 2"/>
          <p:cNvSpPr txBox="1"/>
          <p:nvPr/>
        </p:nvSpPr>
        <p:spPr>
          <a:xfrm>
            <a:off x="1104283" y="2867639"/>
            <a:ext cx="697062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dirty="0"/>
              <a:t>What explains </a:t>
            </a:r>
            <a:r>
              <a:rPr lang="en-US" dirty="0">
                <a:solidFill>
                  <a:srgbClr val="FF0000"/>
                </a:solidFill>
              </a:rPr>
              <a:t>variation</a:t>
            </a:r>
            <a:r>
              <a:rPr lang="en-US" dirty="0"/>
              <a:t> </a:t>
            </a:r>
          </a:p>
          <a:p>
            <a:pPr algn="ctr">
              <a:defRPr sz="32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en-US" dirty="0"/>
              <a:t>in the use of governance mechanisms?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1026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78595" y="1937743"/>
            <a:ext cx="8786812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/>
              <a:t>Networks as a Source of Variation</a:t>
            </a:r>
            <a:br>
              <a:rPr lang="en-US" b="1" dirty="0"/>
            </a:br>
            <a:r>
              <a:rPr lang="en-US" sz="3200" dirty="0">
                <a:solidFill>
                  <a:srgbClr val="9A9A9A"/>
                </a:solidFill>
                <a:latin typeface="+mn-lt"/>
                <a:sym typeface="Baskerville" charset="0"/>
              </a:rPr>
              <a:t>Certain contractual mechanisms are used more when networks exacerbate </a:t>
            </a:r>
            <a:r>
              <a:rPr lang="en-US" sz="3200" dirty="0">
                <a:solidFill>
                  <a:srgbClr val="FF0000"/>
                </a:solidFill>
                <a:latin typeface="+mn-lt"/>
                <a:sym typeface="Baskerville" charset="0"/>
              </a:rPr>
              <a:t>intellectual property spillovers </a:t>
            </a:r>
            <a:r>
              <a:rPr lang="en-US" sz="3200" dirty="0">
                <a:solidFill>
                  <a:srgbClr val="9A9A9A"/>
                </a:solidFill>
                <a:latin typeface="+mn-lt"/>
                <a:sym typeface="Baskerville" charset="0"/>
              </a:rPr>
              <a:t>and </a:t>
            </a:r>
            <a:r>
              <a:rPr lang="en-US" sz="3200" dirty="0">
                <a:solidFill>
                  <a:srgbClr val="FF0000"/>
                </a:solidFill>
                <a:latin typeface="+mn-lt"/>
                <a:sym typeface="Baskerville" charset="0"/>
              </a:rPr>
              <a:t>coordination problems</a:t>
            </a:r>
            <a:endParaRPr lang="en-US" sz="3200" dirty="0">
              <a:solidFill>
                <a:srgbClr val="FF0000"/>
              </a:solidFill>
              <a:latin typeface="+mn-lt"/>
              <a:ea typeface="ヒラギノ明朝 ProN W3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944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>
            <a:spLocks noGrp="1"/>
          </p:cNvSpPr>
          <p:nvPr>
            <p:ph type="title"/>
          </p:nvPr>
        </p:nvSpPr>
        <p:spPr>
          <a:xfrm>
            <a:off x="178594" y="178595"/>
            <a:ext cx="8786815" cy="6250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116"/>
            </a:lvl1pPr>
          </a:lstStyle>
          <a:p>
            <a:r>
              <a:rPr lang="en-US" dirty="0"/>
              <a:t>Bernstein’s Thesis</a:t>
            </a:r>
            <a:endParaRPr dirty="0"/>
          </a:p>
        </p:txBody>
      </p:sp>
      <p:sp>
        <p:nvSpPr>
          <p:cNvPr id="21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78594" y="1785938"/>
            <a:ext cx="8786815" cy="491132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62411" indent="-361549" defTabSz="822959">
              <a:spcBef>
                <a:spcPts val="1400"/>
              </a:spcBef>
              <a:defRPr sz="2520"/>
            </a:pPr>
            <a:r>
              <a:rPr lang="en-US" dirty="0"/>
              <a:t>Beyond Relational Contracts (2015)</a:t>
            </a:r>
            <a:endParaRPr dirty="0"/>
          </a:p>
          <a:p>
            <a:pPr marL="843617" lvl="1" indent="-361549" defTabSz="822959">
              <a:spcBef>
                <a:spcPts val="1400"/>
              </a:spcBef>
              <a:buFont typeface="Baskerville"/>
              <a:buChar char="•"/>
              <a:defRPr sz="2250" b="0">
                <a:solidFill>
                  <a:schemeClr val="accent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dirty="0"/>
              <a:t>Qualitative study of equipment supply chains in Upper Midwest</a:t>
            </a:r>
          </a:p>
          <a:p>
            <a:pPr marL="843617" lvl="1" indent="-361549" defTabSz="822959">
              <a:spcBef>
                <a:spcPts val="1400"/>
              </a:spcBef>
              <a:buClr>
                <a:srgbClr val="9A9A9A"/>
              </a:buClr>
              <a:buFont typeface="Baskerville"/>
              <a:defRPr sz="2250" b="0">
                <a:solidFill>
                  <a:schemeClr val="accent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dirty="0"/>
              <a:t>Argues that network position facilitates reputational sanctions</a:t>
            </a:r>
          </a:p>
          <a:p>
            <a:pPr marL="562411" indent="-361549" defTabSz="822959">
              <a:spcBef>
                <a:spcPts val="1400"/>
              </a:spcBef>
              <a:defRPr sz="2520"/>
            </a:pPr>
            <a:r>
              <a:rPr lang="en-US" dirty="0"/>
              <a:t>Contract Governance in Small World Networks (2019)</a:t>
            </a:r>
          </a:p>
          <a:p>
            <a:pPr marL="874862" lvl="1" indent="-361549" defTabSz="822959">
              <a:spcBef>
                <a:spcPts val="1400"/>
              </a:spcBef>
              <a:defRPr sz="2520"/>
            </a:pPr>
            <a:r>
              <a:rPr lang="en-US" sz="2250" dirty="0">
                <a:latin typeface="Franklin Gothic Book"/>
              </a:rPr>
              <a:t>Qualitative study of 11th century </a:t>
            </a:r>
            <a:r>
              <a:rPr lang="en-US" sz="2250" dirty="0" err="1">
                <a:latin typeface="Franklin Gothic Book"/>
              </a:rPr>
              <a:t>Maghribi</a:t>
            </a:r>
            <a:r>
              <a:rPr lang="en-US" sz="2250" dirty="0">
                <a:latin typeface="Franklin Gothic Book"/>
              </a:rPr>
              <a:t> trading network</a:t>
            </a:r>
          </a:p>
          <a:p>
            <a:pPr marL="874862" lvl="1" indent="-361549" defTabSz="822959">
              <a:spcBef>
                <a:spcPts val="1400"/>
              </a:spcBef>
              <a:defRPr sz="2520"/>
            </a:pPr>
            <a:r>
              <a:rPr lang="en-US" sz="2250" dirty="0">
                <a:latin typeface="Franklin Gothic Book"/>
              </a:rPr>
              <a:t>Argues that </a:t>
            </a:r>
            <a:r>
              <a:rPr lang="en-US" sz="2250" dirty="0">
                <a:solidFill>
                  <a:srgbClr val="FF0000"/>
                </a:solidFill>
                <a:latin typeface="Franklin Gothic Book"/>
              </a:rPr>
              <a:t>small world network structure </a:t>
            </a:r>
            <a:r>
              <a:rPr lang="en-US" sz="2250" dirty="0">
                <a:latin typeface="Franklin Gothic Book"/>
              </a:rPr>
              <a:t>supports reputational sanctions across large, dispersed markets</a:t>
            </a:r>
          </a:p>
          <a:p>
            <a:pPr marL="562411" indent="-361549" defTabSz="822959">
              <a:spcBef>
                <a:spcPts val="1400"/>
              </a:spcBef>
              <a:defRPr sz="2520"/>
            </a:pPr>
            <a:r>
              <a:rPr lang="en-US" dirty="0"/>
              <a:t>In short, the small world network structure allows reputation to operate in automotive, aerospace and biotech, just like it does in commodity markets, like wholesale diamonds, grain &amp; feed, cotton, etc.</a:t>
            </a:r>
            <a:endParaRPr dirty="0"/>
          </a:p>
        </p:txBody>
      </p:sp>
      <p:sp>
        <p:nvSpPr>
          <p:cNvPr id="21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8932975" y="6616899"/>
            <a:ext cx="211089" cy="22546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15" name="Text Placeholder 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2700" b="0">
                <a:solidFill>
                  <a:srgbClr val="9A9A9A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dirty="0"/>
              <a:t>Bernstein’s recent work argues that collaboration networks are self-governing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5559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>
            <a:spLocks noGrp="1"/>
          </p:cNvSpPr>
          <p:nvPr>
            <p:ph type="title"/>
          </p:nvPr>
        </p:nvSpPr>
        <p:spPr>
          <a:xfrm>
            <a:off x="178594" y="178595"/>
            <a:ext cx="8786815" cy="6250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116"/>
            </a:lvl1pPr>
          </a:lstStyle>
          <a:p>
            <a:r>
              <a:rPr lang="en-US" dirty="0"/>
              <a:t>What Is a Small World Network Structure?</a:t>
            </a:r>
            <a:endParaRPr dirty="0"/>
          </a:p>
        </p:txBody>
      </p:sp>
      <p:sp>
        <p:nvSpPr>
          <p:cNvPr id="218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932975" y="6616899"/>
            <a:ext cx="211089" cy="22546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19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79387" y="804672"/>
            <a:ext cx="8786814" cy="3465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Watts &amp; </a:t>
            </a:r>
            <a:r>
              <a:rPr dirty="0" err="1"/>
              <a:t>Strogatz</a:t>
            </a:r>
            <a:r>
              <a:rPr dirty="0"/>
              <a:t> 1998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B455E2-91C4-8F4C-9299-319B82E2EA7C}"/>
              </a:ext>
            </a:extLst>
          </p:cNvPr>
          <p:cNvGrpSpPr/>
          <p:nvPr/>
        </p:nvGrpSpPr>
        <p:grpSpPr>
          <a:xfrm>
            <a:off x="350980" y="2184854"/>
            <a:ext cx="2419928" cy="2776922"/>
            <a:chOff x="350980" y="2184854"/>
            <a:chExt cx="2419928" cy="2776922"/>
          </a:xfrm>
        </p:grpSpPr>
        <p:pic>
          <p:nvPicPr>
            <p:cNvPr id="220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50980" y="2184854"/>
              <a:ext cx="2419928" cy="24124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3" name="TextBox 7"/>
            <p:cNvSpPr txBox="1"/>
            <p:nvPr/>
          </p:nvSpPr>
          <p:spPr>
            <a:xfrm>
              <a:off x="858981" y="4597335"/>
              <a:ext cx="1413166" cy="3644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i="1"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Lattice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3B5F78-D2C4-EE42-9101-B8AB8521D1C9}"/>
              </a:ext>
            </a:extLst>
          </p:cNvPr>
          <p:cNvGrpSpPr/>
          <p:nvPr/>
        </p:nvGrpSpPr>
        <p:grpSpPr>
          <a:xfrm>
            <a:off x="3251201" y="2184854"/>
            <a:ext cx="2415309" cy="2776922"/>
            <a:chOff x="3251201" y="2184854"/>
            <a:chExt cx="2415309" cy="2776922"/>
          </a:xfrm>
        </p:grpSpPr>
        <p:pic>
          <p:nvPicPr>
            <p:cNvPr id="221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51201" y="2184854"/>
              <a:ext cx="2415309" cy="24124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4" name="TextBox 8"/>
            <p:cNvSpPr txBox="1"/>
            <p:nvPr/>
          </p:nvSpPr>
          <p:spPr>
            <a:xfrm>
              <a:off x="3752272" y="4597335"/>
              <a:ext cx="1413165" cy="3644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i="1"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Small World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846537-C93F-D244-A473-FED18E224196}"/>
              </a:ext>
            </a:extLst>
          </p:cNvPr>
          <p:cNvGrpSpPr/>
          <p:nvPr/>
        </p:nvGrpSpPr>
        <p:grpSpPr>
          <a:xfrm>
            <a:off x="6333171" y="2184854"/>
            <a:ext cx="2422902" cy="2776922"/>
            <a:chOff x="6333171" y="2184854"/>
            <a:chExt cx="2422902" cy="2776922"/>
          </a:xfrm>
        </p:grpSpPr>
        <p:pic>
          <p:nvPicPr>
            <p:cNvPr id="222" name="Picture 6" descr="Picture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33171" y="2184854"/>
              <a:ext cx="2422902" cy="24124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5" name="TextBox 9"/>
            <p:cNvSpPr txBox="1"/>
            <p:nvPr/>
          </p:nvSpPr>
          <p:spPr>
            <a:xfrm>
              <a:off x="6838039" y="4597335"/>
              <a:ext cx="1413166" cy="3644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 algn="ctr">
                <a:defRPr i="1">
                  <a:solidFill>
                    <a:srgbClr val="000000"/>
                  </a:solidFill>
                </a:defRPr>
              </a:lvl1pPr>
            </a:lstStyle>
            <a:p>
              <a:r>
                <a:t>Random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511151-31BA-224F-8E42-DA524DCDC836}"/>
              </a:ext>
            </a:extLst>
          </p:cNvPr>
          <p:cNvGrpSpPr/>
          <p:nvPr/>
        </p:nvGrpSpPr>
        <p:grpSpPr>
          <a:xfrm>
            <a:off x="521460" y="5269867"/>
            <a:ext cx="8234613" cy="758581"/>
            <a:chOff x="521460" y="5269867"/>
            <a:chExt cx="8234613" cy="758581"/>
          </a:xfrm>
        </p:grpSpPr>
        <p:sp>
          <p:nvSpPr>
            <p:cNvPr id="226" name="Straight Arrow Connector 11"/>
            <p:cNvSpPr/>
            <p:nvPr/>
          </p:nvSpPr>
          <p:spPr>
            <a:xfrm flipV="1">
              <a:off x="747206" y="5664007"/>
              <a:ext cx="7649589" cy="2"/>
            </a:xfrm>
            <a:prstGeom prst="line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txBody>
            <a:bodyPr lIns="45719" rIns="45719"/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" name="TextBox 13"/>
            <p:cNvSpPr txBox="1"/>
            <p:nvPr/>
          </p:nvSpPr>
          <p:spPr>
            <a:xfrm>
              <a:off x="521460" y="5269867"/>
              <a:ext cx="2419929" cy="3644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rPr dirty="0"/>
                <a:t>High Local Efficiency</a:t>
              </a:r>
            </a:p>
          </p:txBody>
        </p:sp>
        <p:sp>
          <p:nvSpPr>
            <p:cNvPr id="228" name="TextBox 14"/>
            <p:cNvSpPr txBox="1"/>
            <p:nvPr/>
          </p:nvSpPr>
          <p:spPr>
            <a:xfrm>
              <a:off x="521460" y="5639199"/>
              <a:ext cx="2419929" cy="3644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Low Global Efficiency</a:t>
              </a:r>
            </a:p>
          </p:txBody>
        </p:sp>
        <p:sp>
          <p:nvSpPr>
            <p:cNvPr id="229" name="TextBox 15"/>
            <p:cNvSpPr txBox="1"/>
            <p:nvPr/>
          </p:nvSpPr>
          <p:spPr>
            <a:xfrm>
              <a:off x="6333171" y="5664008"/>
              <a:ext cx="2419929" cy="3644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High Global Efficiency</a:t>
              </a:r>
            </a:p>
          </p:txBody>
        </p:sp>
        <p:sp>
          <p:nvSpPr>
            <p:cNvPr id="230" name="TextBox 16"/>
            <p:cNvSpPr txBox="1"/>
            <p:nvPr/>
          </p:nvSpPr>
          <p:spPr>
            <a:xfrm>
              <a:off x="6336145" y="5269867"/>
              <a:ext cx="2419928" cy="3644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Low Local Efficiency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298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78595" y="1937743"/>
            <a:ext cx="8786812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/>
              <a:t>An Implicit Theory of Contractual Variation</a:t>
            </a:r>
            <a:br>
              <a:rPr lang="en-US" b="1" dirty="0"/>
            </a:br>
            <a:r>
              <a:rPr lang="en-US" sz="3200" dirty="0">
                <a:solidFill>
                  <a:srgbClr val="9A9A9A"/>
                </a:solidFill>
                <a:latin typeface="+mn-lt"/>
                <a:sym typeface="Baskerville" charset="0"/>
              </a:rPr>
              <a:t>Different </a:t>
            </a:r>
            <a:r>
              <a:rPr lang="en-US" sz="3200" dirty="0">
                <a:solidFill>
                  <a:srgbClr val="FF0000"/>
                </a:solidFill>
                <a:latin typeface="+mn-lt"/>
                <a:sym typeface="Baskerville" charset="0"/>
              </a:rPr>
              <a:t>network structures</a:t>
            </a:r>
            <a:r>
              <a:rPr lang="en-US" sz="3200" dirty="0">
                <a:solidFill>
                  <a:srgbClr val="9A9A9A"/>
                </a:solidFill>
                <a:latin typeface="+mn-lt"/>
                <a:sym typeface="Baskerville" charset="0"/>
              </a:rPr>
              <a:t> may necessitate different contractual responses</a:t>
            </a:r>
            <a:endParaRPr lang="en-US" sz="3200" dirty="0">
              <a:solidFill>
                <a:srgbClr val="9A9A9A"/>
              </a:solidFill>
              <a:latin typeface="+mn-lt"/>
              <a:ea typeface="ヒラギノ明朝 ProN W3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412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Contractual networks are critical for growth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Multi-party agreements are important legal tools in those networks</a:t>
            </a:r>
          </a:p>
          <a:p>
            <a:r>
              <a:rPr lang="en-US" dirty="0"/>
              <a:t>Understanding the role of contracts in these networks requires a careful study of transactional context</a:t>
            </a:r>
          </a:p>
          <a:p>
            <a:pPr lvl="1"/>
            <a:r>
              <a:rPr lang="en-US" dirty="0"/>
              <a:t>Intellectual property rights are crucial</a:t>
            </a:r>
          </a:p>
          <a:p>
            <a:pPr lvl="1"/>
            <a:r>
              <a:rPr lang="en-US" dirty="0"/>
              <a:t>Markets are dynamic, and industries evolve</a:t>
            </a:r>
          </a:p>
          <a:p>
            <a:r>
              <a:rPr lang="en-US" dirty="0"/>
              <a:t>Public institutions are necessary to maintain and diffuse this governance structure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These are some of the important points this presentation will make</a:t>
            </a:r>
          </a:p>
        </p:txBody>
      </p:sp>
    </p:spTree>
    <p:extLst>
      <p:ext uri="{BB962C8B-B14F-4D97-AF65-F5344CB8AC3E}">
        <p14:creationId xmlns:p14="http://schemas.microsoft.com/office/powerpoint/2010/main" val="131868747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341" y="0"/>
            <a:ext cx="10295302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4197927"/>
            <a:ext cx="9144000" cy="2662452"/>
          </a:xfrm>
          <a:prstGeom prst="rect">
            <a:avLst/>
          </a:prstGeom>
          <a:solidFill>
            <a:srgbClr val="343434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rgbClr val="000000">
                    <a:alpha val="75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4904" y="4197927"/>
            <a:ext cx="8786812" cy="27329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>
                <a:solidFill>
                  <a:srgbClr val="FFFFFF"/>
                </a:solidFill>
              </a:rPr>
              <a:t>Evidence from Biotechnology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  <a:latin typeface="+mn-lt"/>
                <a:cs typeface="Helvetica Neue Light"/>
                <a:sym typeface="Baskerville" charset="0"/>
              </a:rPr>
              <a:t>One of my projects explores the braiding and network governance theses in the context of biotechnology innovation, because detailed data on the collaboration network is publicly available</a:t>
            </a:r>
            <a:endParaRPr lang="en-US" sz="3200" dirty="0">
              <a:solidFill>
                <a:srgbClr val="FFFFFF"/>
              </a:solidFill>
              <a:latin typeface="+mn-lt"/>
              <a:ea typeface="ヒラギノ明朝 ProN W3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304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1"/>
          <p:cNvSpPr txBox="1">
            <a:spLocks noGrp="1"/>
          </p:cNvSpPr>
          <p:nvPr>
            <p:ph type="title"/>
          </p:nvPr>
        </p:nvSpPr>
        <p:spPr>
          <a:xfrm>
            <a:off x="178594" y="178595"/>
            <a:ext cx="8786815" cy="6250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116"/>
            </a:lvl1pPr>
          </a:lstStyle>
          <a:p>
            <a:r>
              <a:rPr lang="en-US" dirty="0"/>
              <a:t>Biotechnology Is Not a Small World</a:t>
            </a:r>
            <a:endParaRPr dirty="0"/>
          </a:p>
        </p:txBody>
      </p:sp>
      <p:sp>
        <p:nvSpPr>
          <p:cNvPr id="297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932975" y="6616899"/>
            <a:ext cx="211089" cy="2254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98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79387" y="804671"/>
            <a:ext cx="8786814" cy="731522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2565"/>
            </a:lvl1pPr>
          </a:lstStyle>
          <a:p>
            <a:r>
              <a:rPr lang="en-US" dirty="0"/>
              <a:t>20 years of contract data reveals a highly diverse and dynamic collaboration network, and little evidence of a small world</a:t>
            </a:r>
            <a:endParaRPr dirty="0"/>
          </a:p>
        </p:txBody>
      </p:sp>
      <p:sp>
        <p:nvSpPr>
          <p:cNvPr id="299" name="TextBox 6"/>
          <p:cNvSpPr txBox="1"/>
          <p:nvPr/>
        </p:nvSpPr>
        <p:spPr>
          <a:xfrm>
            <a:off x="5897628" y="2253225"/>
            <a:ext cx="3035347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000000"/>
                </a:solidFill>
              </a:defRPr>
            </a:pPr>
            <a:r>
              <a:rPr dirty="0"/>
              <a:t>Network of alliance relationships in SIC 2834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i="1" dirty="0"/>
              <a:t>Vertices = 8,515</a:t>
            </a:r>
          </a:p>
          <a:p>
            <a:pPr>
              <a:defRPr sz="2000" i="1">
                <a:solidFill>
                  <a:srgbClr val="000000"/>
                </a:solidFill>
              </a:defRPr>
            </a:pPr>
            <a:r>
              <a:rPr dirty="0"/>
              <a:t>Edges = 33,279</a:t>
            </a:r>
            <a:endParaRPr lang="en-US" dirty="0"/>
          </a:p>
          <a:p>
            <a:pPr>
              <a:defRPr sz="2000" i="1">
                <a:solidFill>
                  <a:srgbClr val="000000"/>
                </a:solidFill>
              </a:defRPr>
            </a:pPr>
            <a:endParaRPr lang="en-US" dirty="0"/>
          </a:p>
          <a:p>
            <a:pPr>
              <a:defRPr sz="2000" i="1">
                <a:solidFill>
                  <a:srgbClr val="000000"/>
                </a:solidFill>
              </a:defRPr>
            </a:pPr>
            <a:r>
              <a:rPr lang="en-US" dirty="0"/>
              <a:t>Clustering </a:t>
            </a:r>
            <a:r>
              <a:rPr lang="en-US" dirty="0" err="1"/>
              <a:t>Coeff</a:t>
            </a:r>
            <a:r>
              <a:rPr lang="en-US" dirty="0"/>
              <a:t> = 0.149</a:t>
            </a:r>
          </a:p>
          <a:p>
            <a:pPr>
              <a:defRPr sz="2000" i="1">
                <a:solidFill>
                  <a:srgbClr val="000000"/>
                </a:solidFill>
              </a:defRPr>
            </a:pPr>
            <a:r>
              <a:rPr lang="en-US" dirty="0"/>
              <a:t>     </a:t>
            </a:r>
          </a:p>
          <a:p>
            <a:pPr>
              <a:defRPr sz="2000" i="1">
                <a:solidFill>
                  <a:srgbClr val="000000"/>
                </a:solidFill>
              </a:defRPr>
            </a:pPr>
            <a:r>
              <a:rPr lang="en-US" dirty="0" err="1"/>
              <a:t>Assortativity</a:t>
            </a:r>
            <a:r>
              <a:rPr lang="en-US" dirty="0"/>
              <a:t> = -0.182</a:t>
            </a:r>
            <a:endParaRPr dirty="0"/>
          </a:p>
        </p:txBody>
      </p:sp>
      <p:pic>
        <p:nvPicPr>
          <p:cNvPr id="30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04" y="1783201"/>
            <a:ext cx="5174727" cy="49542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799752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0466" y="1629548"/>
            <a:ext cx="7134660" cy="495446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le 1"/>
          <p:cNvSpPr txBox="1">
            <a:spLocks noGrp="1"/>
          </p:cNvSpPr>
          <p:nvPr>
            <p:ph type="title"/>
          </p:nvPr>
        </p:nvSpPr>
        <p:spPr>
          <a:xfrm>
            <a:off x="178594" y="178595"/>
            <a:ext cx="8786815" cy="6250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116"/>
            </a:lvl1pPr>
          </a:lstStyle>
          <a:p>
            <a:r>
              <a:rPr lang="en-US" dirty="0"/>
              <a:t>When Are These Committees Used?</a:t>
            </a:r>
            <a:endParaRPr dirty="0"/>
          </a:p>
        </p:txBody>
      </p:sp>
      <p:sp>
        <p:nvSpPr>
          <p:cNvPr id="276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932975" y="6616899"/>
            <a:ext cx="211089" cy="2254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77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79387" y="804671"/>
            <a:ext cx="8786814" cy="731522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2565"/>
            </a:lvl1pPr>
          </a:lstStyle>
          <a:p>
            <a:r>
              <a:rPr lang="en-US" dirty="0"/>
              <a:t>A governance committee has decision authority, has equal numbers of representatives, and operates by a unanimity rule</a:t>
            </a:r>
            <a:endParaRPr dirty="0"/>
          </a:p>
        </p:txBody>
      </p:sp>
      <p:sp>
        <p:nvSpPr>
          <p:cNvPr id="281" name="TextBox 10"/>
          <p:cNvSpPr txBox="1"/>
          <p:nvPr/>
        </p:nvSpPr>
        <p:spPr>
          <a:xfrm>
            <a:off x="178595" y="6548490"/>
            <a:ext cx="2637322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Source: Jennejohn 2016</a:t>
            </a:r>
          </a:p>
        </p:txBody>
      </p:sp>
    </p:spTree>
    <p:extLst>
      <p:ext uri="{BB962C8B-B14F-4D97-AF65-F5344CB8AC3E}">
        <p14:creationId xmlns:p14="http://schemas.microsoft.com/office/powerpoint/2010/main" val="190178240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932975" y="6616899"/>
            <a:ext cx="211089" cy="2254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304" name="Results"/>
          <p:cNvSpPr txBox="1"/>
          <p:nvPr/>
        </p:nvSpPr>
        <p:spPr>
          <a:xfrm rot="16200000">
            <a:off x="-2577353" y="2767281"/>
            <a:ext cx="625106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rPr lang="en-US"/>
              <a:t>Select </a:t>
            </a:r>
            <a:r>
              <a:t>Results</a:t>
            </a:r>
            <a:endParaRPr dirty="0"/>
          </a:p>
        </p:txBody>
      </p:sp>
      <p:sp>
        <p:nvSpPr>
          <p:cNvPr id="305" name="Rectangle"/>
          <p:cNvSpPr/>
          <p:nvPr/>
        </p:nvSpPr>
        <p:spPr>
          <a:xfrm>
            <a:off x="1502528" y="2382981"/>
            <a:ext cx="7184272" cy="1080553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6B913-E63E-2647-8E36-8BB27BB6BC68}"/>
              </a:ext>
            </a:extLst>
          </p:cNvPr>
          <p:cNvSpPr txBox="1"/>
          <p:nvPr/>
        </p:nvSpPr>
        <p:spPr>
          <a:xfrm>
            <a:off x="1961237" y="1287937"/>
            <a:ext cx="638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Logistic Regression Analysis of Main Effects of Prior Deals and Network Centrality on Formal Contracting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B258864-FA4D-9E4F-B574-CD420AB602E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02528" y="2083839"/>
          <a:ext cx="7299784" cy="329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r:id="rId3" imgW="5435600" imgH="2451100" progId="Excel.Sheet.12">
                  <p:embed/>
                </p:oleObj>
              </mc:Choice>
              <mc:Fallback>
                <p:oleObj name="Worksheet" r:id="rId3" imgW="5435600" imgH="2451100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B258864-FA4D-9E4F-B574-CD420AB60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2528" y="2083839"/>
                        <a:ext cx="7299784" cy="329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6448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78595" y="1937743"/>
            <a:ext cx="8786812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/>
              <a:t>A New View of Networks</a:t>
            </a:r>
            <a:br>
              <a:rPr lang="en-US" b="1" dirty="0"/>
            </a:br>
            <a:r>
              <a:rPr lang="en-US" sz="3200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In the biotechnology network, formal contracts are designed to respond to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Helvetica Neue Light"/>
                <a:sym typeface="Baskerville" charset="0"/>
              </a:rPr>
              <a:t>network-based risks</a:t>
            </a:r>
            <a:r>
              <a:rPr lang="en-US" sz="3200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—</a:t>
            </a:r>
            <a:r>
              <a:rPr lang="en-US" sz="3200" i="1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i.e</a:t>
            </a:r>
            <a:r>
              <a:rPr lang="en-US" sz="3200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., the network is a source of exchange hazards (such as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Helvetica Neue Light"/>
                <a:sym typeface="Baskerville" charset="0"/>
              </a:rPr>
              <a:t>spillover </a:t>
            </a:r>
            <a:r>
              <a:rPr lang="en-US" sz="3200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risk), not necessarily a response to them</a:t>
            </a:r>
            <a:endParaRPr lang="en-US" sz="3200" dirty="0">
              <a:solidFill>
                <a:srgbClr val="9A9A9A"/>
              </a:solidFill>
              <a:latin typeface="+mn-lt"/>
              <a:ea typeface="ヒラギノ明朝 ProN W3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66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collaborative contracting requires acknowledging that there are </a:t>
            </a:r>
            <a:r>
              <a:rPr lang="en-US" dirty="0">
                <a:solidFill>
                  <a:srgbClr val="FF0000"/>
                </a:solidFill>
              </a:rPr>
              <a:t>more exchange hazards than hold-up</a:t>
            </a:r>
          </a:p>
          <a:p>
            <a:r>
              <a:rPr lang="en-US" dirty="0"/>
              <a:t>Governance choices are </a:t>
            </a:r>
            <a:r>
              <a:rPr lang="en-US" dirty="0">
                <a:solidFill>
                  <a:srgbClr val="FF0000"/>
                </a:solidFill>
              </a:rPr>
              <a:t>contingent</a:t>
            </a:r>
            <a:r>
              <a:rPr lang="en-US" dirty="0"/>
              <a:t> upon complex combinations of exchange hazards</a:t>
            </a:r>
          </a:p>
          <a:p>
            <a:r>
              <a:rPr lang="en-US" dirty="0"/>
              <a:t>Industry-by-industry approach is a good way to reduce conceptual complexity, but industries are </a:t>
            </a:r>
            <a:r>
              <a:rPr lang="en-US" dirty="0">
                <a:solidFill>
                  <a:srgbClr val="FF0000"/>
                </a:solidFill>
              </a:rPr>
              <a:t>not static</a:t>
            </a:r>
          </a:p>
          <a:p>
            <a:pPr lvl="1"/>
            <a:r>
              <a:rPr lang="en-US" dirty="0"/>
              <a:t>Path dependency matters but it does not dominate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There is an important role for public institutions to play in a very complicated new form of economic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053658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78595" y="1937743"/>
            <a:ext cx="8786812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/>
              <a:t>The Central Economic Puzzle</a:t>
            </a:r>
            <a:br>
              <a:rPr lang="en-US" b="1" dirty="0"/>
            </a:br>
            <a:r>
              <a:rPr lang="en-US" sz="3200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How can companies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Helvetica Neue Light"/>
                <a:sym typeface="Baskerville" charset="0"/>
              </a:rPr>
              <a:t>de-verticalize</a:t>
            </a:r>
            <a:r>
              <a:rPr lang="en-US" sz="3200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 innovation processes without exposing themselves to the costs of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Helvetica Neue Light"/>
                <a:sym typeface="Baskerville" charset="0"/>
              </a:rPr>
              <a:t> contractual incompleteness</a:t>
            </a:r>
            <a:r>
              <a:rPr lang="en-US" sz="3200" dirty="0">
                <a:solidFill>
                  <a:srgbClr val="9A9A9A"/>
                </a:solidFill>
                <a:latin typeface="+mn-lt"/>
                <a:cs typeface="Helvetica Neue Light"/>
                <a:sym typeface="Baskerville" charset="0"/>
              </a:rPr>
              <a:t>?</a:t>
            </a:r>
            <a:endParaRPr lang="en-US" sz="3200" dirty="0">
              <a:solidFill>
                <a:srgbClr val="9A9A9A"/>
              </a:solidFill>
              <a:latin typeface="+mn-lt"/>
              <a:ea typeface="ヒラギノ明朝 ProN W3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100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2D3F-0964-674F-886D-75E26F7BF68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178595" y="1937743"/>
            <a:ext cx="8786812" cy="29825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4288" tIns="32144" rIns="0" bIns="32144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 Bold Condense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32137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642757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964134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1285513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b="1" dirty="0"/>
              <a:t>The Conventional Wisdom on the Cost of Incompleteness</a:t>
            </a:r>
            <a:br>
              <a:rPr lang="en-US" b="1" dirty="0"/>
            </a:br>
            <a:r>
              <a:rPr lang="en-US" sz="3200" dirty="0">
                <a:solidFill>
                  <a:srgbClr val="9A9A9A"/>
                </a:solidFill>
                <a:latin typeface="+mn-lt"/>
                <a:sym typeface="Baskerville" charset="0"/>
              </a:rPr>
              <a:t>Most of the contract economics literature focuses upon the </a:t>
            </a:r>
            <a:r>
              <a:rPr lang="en-US" sz="3200" dirty="0">
                <a:solidFill>
                  <a:srgbClr val="FF0000"/>
                </a:solidFill>
                <a:latin typeface="+mn-lt"/>
                <a:sym typeface="Baskerville" charset="0"/>
              </a:rPr>
              <a:t>hold-up problem </a:t>
            </a:r>
            <a:r>
              <a:rPr lang="en-US" sz="3200" dirty="0">
                <a:solidFill>
                  <a:srgbClr val="9A9A9A"/>
                </a:solidFill>
                <a:latin typeface="+mn-lt"/>
                <a:sym typeface="Baskerville" charset="0"/>
              </a:rPr>
              <a:t>as the key issue in incomplete contracting</a:t>
            </a:r>
            <a:endParaRPr lang="en-US" sz="3200" dirty="0">
              <a:solidFill>
                <a:srgbClr val="9A9A9A"/>
              </a:solidFill>
              <a:latin typeface="+mn-lt"/>
              <a:ea typeface="ヒラギノ明朝 ProN W3" charset="0"/>
              <a:cs typeface="Helvetica Neue Light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921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178594" y="178595"/>
            <a:ext cx="8786815" cy="625078"/>
          </a:xfrm>
          <a:prstGeom prst="rect">
            <a:avLst/>
          </a:prstGeom>
        </p:spPr>
        <p:txBody>
          <a:bodyPr/>
          <a:lstStyle>
            <a:lvl1pPr defTabSz="868680">
              <a:defRPr sz="3989"/>
            </a:lvl1pPr>
          </a:lstStyle>
          <a:p>
            <a:r>
              <a:rPr lang="en-US" dirty="0"/>
              <a:t>How Parties Cope With Hold Up</a:t>
            </a:r>
            <a:endParaRPr dirty="0"/>
          </a:p>
        </p:txBody>
      </p:sp>
      <p:sp>
        <p:nvSpPr>
          <p:cNvPr id="163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966503" y="6616899"/>
            <a:ext cx="144033" cy="22546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4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79387" y="804671"/>
            <a:ext cx="8786814" cy="731522"/>
          </a:xfrm>
          <a:prstGeom prst="rect">
            <a:avLst/>
          </a:prstGeom>
        </p:spPr>
        <p:txBody>
          <a:bodyPr/>
          <a:lstStyle>
            <a:lvl1pPr defTabSz="868680">
              <a:defRPr sz="2565"/>
            </a:lvl1pPr>
          </a:lstStyle>
          <a:p>
            <a:r>
              <a:t>Since Macauley (1963) and Macneil (1974, 1978), theory has included both formal and informal institutions</a:t>
            </a:r>
          </a:p>
        </p:txBody>
      </p:sp>
      <p:sp>
        <p:nvSpPr>
          <p:cNvPr id="165" name="Rectangle 14"/>
          <p:cNvSpPr txBox="1"/>
          <p:nvPr/>
        </p:nvSpPr>
        <p:spPr>
          <a:xfrm>
            <a:off x="1674" y="1804491"/>
            <a:ext cx="4535167" cy="814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8578" tIns="178578" rIns="178578" bIns="178578" anchor="ctr">
            <a:spAutoFit/>
          </a:bodyPr>
          <a:lstStyle>
            <a:lvl1pPr algn="ctr">
              <a:defRPr sz="30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Formal Enforcement</a:t>
            </a:r>
          </a:p>
        </p:txBody>
      </p:sp>
      <p:sp>
        <p:nvSpPr>
          <p:cNvPr id="166" name="Rectangle 15"/>
          <p:cNvSpPr txBox="1"/>
          <p:nvPr/>
        </p:nvSpPr>
        <p:spPr>
          <a:xfrm>
            <a:off x="4606043" y="1804491"/>
            <a:ext cx="4536283" cy="814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8578" tIns="178578" rIns="178578" bIns="178578" anchor="ctr">
            <a:spAutoFit/>
          </a:bodyPr>
          <a:lstStyle>
            <a:lvl1pPr algn="ctr">
              <a:defRPr sz="30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Informal Enforcement</a:t>
            </a:r>
          </a:p>
        </p:txBody>
      </p:sp>
      <p:sp>
        <p:nvSpPr>
          <p:cNvPr id="167" name="Rectangle 5"/>
          <p:cNvSpPr txBox="1"/>
          <p:nvPr/>
        </p:nvSpPr>
        <p:spPr>
          <a:xfrm>
            <a:off x="0" y="2839640"/>
            <a:ext cx="4536283" cy="3746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8578" tIns="178578" rIns="178578" bIns="178578">
            <a:spAutoFit/>
          </a:bodyPr>
          <a:lstStyle/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rPr dirty="0"/>
              <a:t>Contractual obligations are enforced through recourse to a third party tribunal</a:t>
            </a:r>
            <a:endParaRPr dirty="0">
              <a:solidFill>
                <a:srgbClr val="000000"/>
              </a:solidFill>
            </a:endParaRPr>
          </a:p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rPr dirty="0"/>
              <a:t>Breach determined by reference to </a:t>
            </a:r>
            <a:r>
              <a:rPr lang="en-US" dirty="0"/>
              <a:t>agreement and </a:t>
            </a:r>
            <a:r>
              <a:rPr dirty="0"/>
              <a:t>precedent</a:t>
            </a:r>
            <a:endParaRPr dirty="0">
              <a:solidFill>
                <a:srgbClr val="000000"/>
              </a:solidFill>
            </a:endParaRPr>
          </a:p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rPr dirty="0"/>
              <a:t>Third party tribunal is a public court or a private arbitrator</a:t>
            </a:r>
            <a:endParaRPr dirty="0">
              <a:solidFill>
                <a:srgbClr val="000000"/>
              </a:solidFill>
            </a:endParaRPr>
          </a:p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rPr dirty="0"/>
              <a:t>What we focus on in the 1L Contracts course</a:t>
            </a:r>
          </a:p>
        </p:txBody>
      </p:sp>
      <p:sp>
        <p:nvSpPr>
          <p:cNvPr id="168" name="Rectangle 6"/>
          <p:cNvSpPr txBox="1"/>
          <p:nvPr/>
        </p:nvSpPr>
        <p:spPr>
          <a:xfrm>
            <a:off x="4607719" y="2839640"/>
            <a:ext cx="4536283" cy="4210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8578" tIns="178578" rIns="178578" bIns="178578">
            <a:spAutoFit/>
          </a:bodyPr>
          <a:lstStyle/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t>Contractual obligations are enforced through social constraints</a:t>
            </a:r>
            <a:endParaRPr>
              <a:solidFill>
                <a:srgbClr val="000000"/>
              </a:solidFill>
            </a:endParaRPr>
          </a:p>
          <a:p>
            <a:pPr marL="680309" lvl="1" indent="-223221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t>Repeated dealings</a:t>
            </a:r>
            <a:endParaRPr>
              <a:solidFill>
                <a:srgbClr val="000000"/>
              </a:solidFill>
            </a:endParaRPr>
          </a:p>
          <a:p>
            <a:pPr marL="680309" lvl="1" indent="-223221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t>Reputational effects</a:t>
            </a:r>
          </a:p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t>Breach determined by reference to social norms or commercial practice</a:t>
            </a:r>
            <a:endParaRPr>
              <a:solidFill>
                <a:srgbClr val="000000"/>
              </a:solidFill>
            </a:endParaRPr>
          </a:p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2000">
                <a:solidFill>
                  <a:schemeClr val="accent1"/>
                </a:solidFill>
              </a:defRPr>
            </a:pPr>
            <a:r>
              <a:t>An autarkic model of community enforcement</a:t>
            </a:r>
          </a:p>
        </p:txBody>
      </p:sp>
    </p:spTree>
    <p:extLst>
      <p:ext uri="{BB962C8B-B14F-4D97-AF65-F5344CB8AC3E}">
        <p14:creationId xmlns:p14="http://schemas.microsoft.com/office/powerpoint/2010/main" val="37234866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932975" y="6616899"/>
            <a:ext cx="211089" cy="22546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3" name="TextBox 2"/>
          <p:cNvSpPr txBox="1"/>
          <p:nvPr/>
        </p:nvSpPr>
        <p:spPr>
          <a:xfrm>
            <a:off x="1183517" y="2867639"/>
            <a:ext cx="6812119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A key question is how </a:t>
            </a:r>
            <a:endParaRPr lang="en-US" dirty="0"/>
          </a:p>
          <a:p>
            <a:pPr algn="ctr">
              <a:defRPr sz="32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formal and informal contracts </a:t>
            </a:r>
            <a:r>
              <a:rPr dirty="0">
                <a:solidFill>
                  <a:srgbClr val="FF2600"/>
                </a:solidFill>
              </a:rPr>
              <a:t>interact</a:t>
            </a:r>
          </a:p>
        </p:txBody>
      </p:sp>
    </p:spTree>
    <p:extLst>
      <p:ext uri="{BB962C8B-B14F-4D97-AF65-F5344CB8AC3E}">
        <p14:creationId xmlns:p14="http://schemas.microsoft.com/office/powerpoint/2010/main" val="32037370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xfrm>
            <a:off x="178594" y="178595"/>
            <a:ext cx="8786815" cy="6250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116"/>
            </a:lvl1pPr>
          </a:lstStyle>
          <a:p>
            <a:r>
              <a:t>The Formal/Informal Interface</a:t>
            </a:r>
          </a:p>
        </p:txBody>
      </p:sp>
      <p:sp>
        <p:nvSpPr>
          <p:cNvPr id="198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932975" y="6616899"/>
            <a:ext cx="211089" cy="22546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99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79387" y="804671"/>
            <a:ext cx="8786814" cy="731522"/>
          </a:xfrm>
          <a:prstGeom prst="rect">
            <a:avLst/>
          </a:prstGeom>
        </p:spPr>
        <p:txBody>
          <a:bodyPr/>
          <a:lstStyle>
            <a:lvl1pPr defTabSz="868680">
              <a:defRPr sz="2565"/>
            </a:lvl1pPr>
          </a:lstStyle>
          <a:p>
            <a:r>
              <a:t>Two theories of the relationship between formal and informal contracting have emerged</a:t>
            </a:r>
          </a:p>
        </p:txBody>
      </p:sp>
      <p:sp>
        <p:nvSpPr>
          <p:cNvPr id="200" name="Rectangle 14"/>
          <p:cNvSpPr txBox="1"/>
          <p:nvPr/>
        </p:nvSpPr>
        <p:spPr>
          <a:xfrm>
            <a:off x="1674" y="1575891"/>
            <a:ext cx="4535167" cy="1271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8578" tIns="178578" rIns="178578" bIns="178578" anchor="ctr">
            <a:spAutoFit/>
          </a:bodyPr>
          <a:lstStyle/>
          <a:p>
            <a:pPr algn="ctr">
              <a:defRPr sz="30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Substitutionary </a:t>
            </a:r>
            <a:endParaRPr b="0">
              <a:latin typeface="Helvetica Neue Bold Condensed"/>
              <a:ea typeface="Helvetica Neue Bold Condensed"/>
              <a:cs typeface="Helvetica Neue Bold Condensed"/>
              <a:sym typeface="Helvetica Neue Bold Condensed"/>
            </a:endParaRPr>
          </a:p>
          <a:p>
            <a:pPr algn="ctr">
              <a:defRPr sz="30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Theories</a:t>
            </a:r>
          </a:p>
        </p:txBody>
      </p:sp>
      <p:sp>
        <p:nvSpPr>
          <p:cNvPr id="201" name="Rectangle 15"/>
          <p:cNvSpPr txBox="1"/>
          <p:nvPr/>
        </p:nvSpPr>
        <p:spPr>
          <a:xfrm>
            <a:off x="4606043" y="1575891"/>
            <a:ext cx="4536283" cy="1271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8578" tIns="178578" rIns="178578" bIns="178578" anchor="ctr">
            <a:spAutoFit/>
          </a:bodyPr>
          <a:lstStyle>
            <a:lvl1pPr algn="ctr">
              <a:defRPr sz="30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Complementarity Theories</a:t>
            </a:r>
          </a:p>
        </p:txBody>
      </p:sp>
      <p:sp>
        <p:nvSpPr>
          <p:cNvPr id="202" name="Rectangle 5"/>
          <p:cNvSpPr txBox="1"/>
          <p:nvPr/>
        </p:nvSpPr>
        <p:spPr>
          <a:xfrm>
            <a:off x="0" y="2839640"/>
            <a:ext cx="4536283" cy="3684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8578" tIns="178578" rIns="178578" bIns="178578">
            <a:spAutoFit/>
          </a:bodyPr>
          <a:lstStyle/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/>
              <a:t>“</a:t>
            </a:r>
            <a:r>
              <a:rPr sz="1600" dirty="0">
                <a:solidFill>
                  <a:srgbClr val="FF0000"/>
                </a:solidFill>
              </a:rPr>
              <a:t>Crowding out</a:t>
            </a:r>
            <a:r>
              <a:rPr sz="1600" dirty="0"/>
              <a:t>” thesis: formal enforcement undercuts informal governance institutions, built upon notions of repeated dealings or reciprocity</a:t>
            </a:r>
          </a:p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/>
              <a:t>Brief pedigree:</a:t>
            </a:r>
            <a:endParaRPr sz="1600" dirty="0">
              <a:solidFill>
                <a:srgbClr val="000000"/>
              </a:solidFill>
            </a:endParaRPr>
          </a:p>
          <a:p>
            <a:pPr marL="680309" lvl="1" indent="-223221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/>
              <a:t>Theory originates in Macauley (1963) and refined in subsequent work (e.g. </a:t>
            </a:r>
            <a:r>
              <a:rPr sz="1600" dirty="0" err="1"/>
              <a:t>Macneil</a:t>
            </a:r>
            <a:r>
              <a:rPr sz="1600" dirty="0"/>
              <a:t> 1974, 1978, Klein 1996)</a:t>
            </a:r>
            <a:endParaRPr sz="1600" dirty="0">
              <a:solidFill>
                <a:srgbClr val="000000"/>
              </a:solidFill>
            </a:endParaRPr>
          </a:p>
          <a:p>
            <a:pPr marL="680309" lvl="1" indent="-223221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/>
              <a:t>Developed into part of the argument for minimalist intervention (e.g. Schwartz &amp; Scott 2003)</a:t>
            </a:r>
          </a:p>
        </p:txBody>
      </p:sp>
      <p:sp>
        <p:nvSpPr>
          <p:cNvPr id="203" name="Rectangle 6"/>
          <p:cNvSpPr txBox="1"/>
          <p:nvPr/>
        </p:nvSpPr>
        <p:spPr>
          <a:xfrm>
            <a:off x="4607719" y="2839640"/>
            <a:ext cx="4536283" cy="3397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78578" tIns="178578" rIns="178578" bIns="178578">
            <a:spAutoFit/>
          </a:bodyPr>
          <a:lstStyle/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/>
              <a:t>Formal contracting </a:t>
            </a:r>
            <a:r>
              <a:rPr sz="1600" dirty="0">
                <a:solidFill>
                  <a:srgbClr val="FF0000"/>
                </a:solidFill>
              </a:rPr>
              <a:t>supports </a:t>
            </a:r>
            <a:r>
              <a:rPr sz="1600" dirty="0"/>
              <a:t>informal governance</a:t>
            </a:r>
          </a:p>
          <a:p>
            <a:pPr marL="223222" indent="-223222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/>
              <a:t>Brief pedigree:</a:t>
            </a:r>
          </a:p>
          <a:p>
            <a:pPr marL="680309" lvl="1" indent="-223221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 err="1"/>
              <a:t>Poppo</a:t>
            </a:r>
            <a:r>
              <a:rPr sz="1600" dirty="0"/>
              <a:t> &amp; Zenger (2002) provide initial empirical evidence</a:t>
            </a:r>
            <a:endParaRPr sz="1600" dirty="0">
              <a:solidFill>
                <a:srgbClr val="000000"/>
              </a:solidFill>
            </a:endParaRPr>
          </a:p>
          <a:p>
            <a:pPr marL="680309" lvl="1" indent="-223221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/>
              <a:t>Gilson, </a:t>
            </a:r>
            <a:r>
              <a:rPr sz="1600" dirty="0" err="1"/>
              <a:t>Sabel</a:t>
            </a:r>
            <a:r>
              <a:rPr sz="1600" dirty="0"/>
              <a:t> &amp; Scott (2009, 2010) outline “braiding” theory</a:t>
            </a:r>
            <a:endParaRPr sz="1600" dirty="0">
              <a:solidFill>
                <a:srgbClr val="000000"/>
              </a:solidFill>
            </a:endParaRPr>
          </a:p>
          <a:p>
            <a:pPr marL="680309" lvl="1" indent="-223221">
              <a:spcBef>
                <a:spcPts val="1600"/>
              </a:spcBef>
              <a:buSzPct val="100000"/>
              <a:buFont typeface="Lucida Grande"/>
              <a:buChar char="‣"/>
              <a:defRPr sz="1400">
                <a:solidFill>
                  <a:schemeClr val="accent1"/>
                </a:solidFill>
              </a:defRPr>
            </a:pPr>
            <a:r>
              <a:rPr sz="1600" dirty="0" err="1"/>
              <a:t>Bozovic</a:t>
            </a:r>
            <a:r>
              <a:rPr sz="1600" dirty="0"/>
              <a:t> &amp; Hadfield (2016) outline “scaffolding” theory</a:t>
            </a:r>
          </a:p>
        </p:txBody>
      </p:sp>
    </p:spTree>
    <p:extLst>
      <p:ext uri="{BB962C8B-B14F-4D97-AF65-F5344CB8AC3E}">
        <p14:creationId xmlns:p14="http://schemas.microsoft.com/office/powerpoint/2010/main" val="37682711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Terms In Alliance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33210-FD1D-4643-A408-4B2BDEE02D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/>
              <a:t>An equity stake could be a complementary governance tool</a:t>
            </a: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-558" y="1591056"/>
            <a:ext cx="2213447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Project Plan</a:t>
            </a:r>
          </a:p>
        </p:txBody>
      </p:sp>
      <p:sp>
        <p:nvSpPr>
          <p:cNvPr id="38" name="Rectangle 37"/>
          <p:cNvSpPr>
            <a:spLocks/>
          </p:cNvSpPr>
          <p:nvPr/>
        </p:nvSpPr>
        <p:spPr bwMode="auto">
          <a:xfrm>
            <a:off x="4617204" y="1591056"/>
            <a:ext cx="221456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Background IP Licensing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 bwMode="auto">
          <a:xfrm>
            <a:off x="2304418" y="1591056"/>
            <a:ext cx="2223492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Administrative Mechanisms</a:t>
            </a: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6921066" y="1591056"/>
            <a:ext cx="2223492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Foreground IP Ownership</a:t>
            </a: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557" y="4269963"/>
            <a:ext cx="221456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Milestones</a:t>
            </a: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4617204" y="4269963"/>
            <a:ext cx="221456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Termination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2304418" y="4269963"/>
            <a:ext cx="2223492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Indemnification</a:t>
            </a:r>
          </a:p>
        </p:txBody>
      </p:sp>
      <p:sp>
        <p:nvSpPr>
          <p:cNvPr id="44" name="Rectangle 43"/>
          <p:cNvSpPr>
            <a:spLocks/>
          </p:cNvSpPr>
          <p:nvPr/>
        </p:nvSpPr>
        <p:spPr bwMode="auto">
          <a:xfrm>
            <a:off x="6921066" y="4269963"/>
            <a:ext cx="2223492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+mj-lt"/>
                <a:ea typeface="ＭＳ Ｐゴシック" charset="0"/>
                <a:cs typeface="Helvetica Neue"/>
              </a:rPr>
              <a:t>Dispute Resolution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auto">
          <a:xfrm>
            <a:off x="557" y="2077724"/>
            <a:ext cx="221456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Provides a roadmap for the collaboration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May not be complete by the start of the collaboration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Updated regularly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2304415" y="2073259"/>
            <a:ext cx="221456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Central tasks: </a:t>
            </a:r>
          </a:p>
          <a:p>
            <a:pPr marL="500018" lvl="1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Articulating the project plan</a:t>
            </a:r>
          </a:p>
          <a:p>
            <a:pPr marL="500018" lvl="1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Updating the plan</a:t>
            </a:r>
          </a:p>
          <a:p>
            <a:pPr marL="500018" lvl="1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Deciding whether milestones achieved</a:t>
            </a: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4617204" y="2073259"/>
            <a:ext cx="221456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Parties license their relevant background IP to one another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Exclusive or non-exclusive bases</a:t>
            </a:r>
          </a:p>
        </p:txBody>
      </p:sp>
      <p:sp>
        <p:nvSpPr>
          <p:cNvPr id="48" name="Rectangle 47"/>
          <p:cNvSpPr>
            <a:spLocks/>
          </p:cNvSpPr>
          <p:nvPr/>
        </p:nvSpPr>
        <p:spPr bwMode="auto">
          <a:xfrm>
            <a:off x="6921065" y="2073259"/>
            <a:ext cx="221456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Determines who will own the foreground IP resulting from the collaboration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Sole ownership v. joint</a:t>
            </a:r>
          </a:p>
        </p:txBody>
      </p:sp>
      <p:sp>
        <p:nvSpPr>
          <p:cNvPr id="49" name="Rectangle 48"/>
          <p:cNvSpPr>
            <a:spLocks/>
          </p:cNvSpPr>
          <p:nvPr/>
        </p:nvSpPr>
        <p:spPr bwMode="auto">
          <a:xfrm>
            <a:off x="557" y="4752165"/>
            <a:ext cx="221456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Some compensation may be provided upfront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Remaining compensation is structured as an earnout</a:t>
            </a: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2304415" y="4752165"/>
            <a:ext cx="221456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E.g., indemnities relating to intellectual property claims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Can be particularly important in industries where product liability claims are potent</a:t>
            </a:r>
          </a:p>
        </p:txBody>
      </p:sp>
      <p:sp>
        <p:nvSpPr>
          <p:cNvPr id="51" name="Rectangle 50"/>
          <p:cNvSpPr>
            <a:spLocks/>
          </p:cNvSpPr>
          <p:nvPr/>
        </p:nvSpPr>
        <p:spPr bwMode="auto">
          <a:xfrm>
            <a:off x="4617204" y="4752165"/>
            <a:ext cx="221456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For cause v. at will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Options on IP ownership depending on who terminates and when</a:t>
            </a:r>
          </a:p>
        </p:txBody>
      </p:sp>
      <p:sp>
        <p:nvSpPr>
          <p:cNvPr id="52" name="Rectangle 51"/>
          <p:cNvSpPr>
            <a:spLocks/>
          </p:cNvSpPr>
          <p:nvPr/>
        </p:nvSpPr>
        <p:spPr bwMode="auto">
          <a:xfrm>
            <a:off x="6921065" y="4752165"/>
            <a:ext cx="2214563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289" tIns="89289" rIns="89289" bIns="89289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1pPr>
            <a:lvl2pPr marL="321440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2pPr>
            <a:lvl3pPr marL="642882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3pPr>
            <a:lvl4pPr marL="96432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4pPr>
            <a:lvl5pPr marL="1285763" algn="ctr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5pPr>
            <a:lvl6pPr marL="160720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6pPr>
            <a:lvl7pPr marL="1928645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7pPr>
            <a:lvl8pPr marL="2250086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8pPr>
            <a:lvl9pPr marL="2571527" algn="l" defTabSz="321440" rtl="0" eaLnBrk="1" latinLnBrk="0" hangingPunct="1">
              <a:defRPr sz="3000" kern="1200">
                <a:solidFill>
                  <a:srgbClr val="FFFFFF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defRPr>
            </a:lvl9pPr>
          </a:lstStyle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In US, typically DE or NY law chosen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Arbitration frequently used in biopharma</a:t>
            </a:r>
          </a:p>
          <a:p>
            <a:pPr marL="178578" indent="-178578" algn="l">
              <a:spcBef>
                <a:spcPts val="1687"/>
              </a:spcBef>
              <a:buSzPct val="100000"/>
              <a:buFont typeface="Lucida Grande" charset="0"/>
              <a:buChar char="‣"/>
            </a:pPr>
            <a:r>
              <a:rPr lang="en-US" sz="1400" dirty="0">
                <a:solidFill>
                  <a:srgbClr val="4D4D4D"/>
                </a:solidFill>
                <a:latin typeface="+mn-lt"/>
                <a:ea typeface="ＭＳ Ｐゴシック" charset="0"/>
                <a:cs typeface="Helvetica Neue Light"/>
                <a:sym typeface="Baskerville" charset="0"/>
              </a:rPr>
              <a:t>Dispute resolution bifurcated depending upon claim type</a:t>
            </a:r>
          </a:p>
        </p:txBody>
      </p:sp>
      <p:sp>
        <p:nvSpPr>
          <p:cNvPr id="53" name="Rectangle 1"/>
          <p:cNvSpPr>
            <a:spLocks/>
          </p:cNvSpPr>
          <p:nvPr/>
        </p:nvSpPr>
        <p:spPr bwMode="auto">
          <a:xfrm>
            <a:off x="2214562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2"/>
          <p:cNvSpPr>
            <a:spLocks/>
          </p:cNvSpPr>
          <p:nvPr/>
        </p:nvSpPr>
        <p:spPr bwMode="auto">
          <a:xfrm>
            <a:off x="4518422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Rectangle 3"/>
          <p:cNvSpPr>
            <a:spLocks/>
          </p:cNvSpPr>
          <p:nvPr/>
        </p:nvSpPr>
        <p:spPr bwMode="auto">
          <a:xfrm>
            <a:off x="6822281" y="1589484"/>
            <a:ext cx="89297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0" y="4179094"/>
            <a:ext cx="2214563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2303859" y="4179094"/>
            <a:ext cx="2214563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4607719" y="4179094"/>
            <a:ext cx="2214563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Rectangle 7"/>
          <p:cNvSpPr>
            <a:spLocks/>
          </p:cNvSpPr>
          <p:nvPr/>
        </p:nvSpPr>
        <p:spPr bwMode="auto">
          <a:xfrm>
            <a:off x="6911578" y="4179094"/>
            <a:ext cx="2214563" cy="89297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030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0466" y="1629548"/>
            <a:ext cx="7134660" cy="495446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le 1"/>
          <p:cNvSpPr txBox="1">
            <a:spLocks noGrp="1"/>
          </p:cNvSpPr>
          <p:nvPr>
            <p:ph type="title"/>
          </p:nvPr>
        </p:nvSpPr>
        <p:spPr>
          <a:xfrm>
            <a:off x="178594" y="178595"/>
            <a:ext cx="8786815" cy="62507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4116"/>
            </a:lvl1pPr>
          </a:lstStyle>
          <a:p>
            <a:r>
              <a:rPr lang="en-US" dirty="0"/>
              <a:t>The Core of the Braiding Mechanism</a:t>
            </a:r>
            <a:endParaRPr dirty="0"/>
          </a:p>
        </p:txBody>
      </p:sp>
      <p:sp>
        <p:nvSpPr>
          <p:cNvPr id="276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932975" y="6616899"/>
            <a:ext cx="211089" cy="2254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77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79387" y="804671"/>
            <a:ext cx="8786814" cy="731522"/>
          </a:xfrm>
          <a:prstGeom prst="rect">
            <a:avLst/>
          </a:prstGeom>
        </p:spPr>
        <p:txBody>
          <a:bodyPr>
            <a:normAutofit/>
          </a:bodyPr>
          <a:lstStyle>
            <a:lvl1pPr defTabSz="868680">
              <a:defRPr sz="2565"/>
            </a:lvl1pPr>
          </a:lstStyle>
          <a:p>
            <a:r>
              <a:rPr lang="en-US" dirty="0"/>
              <a:t>A governance committee has decision authority, has equal numbers of representatives, and operates by a unanimity rule</a:t>
            </a:r>
            <a:endParaRPr dirty="0"/>
          </a:p>
        </p:txBody>
      </p:sp>
      <p:sp>
        <p:nvSpPr>
          <p:cNvPr id="278" name="Rectangle 5"/>
          <p:cNvSpPr/>
          <p:nvPr/>
        </p:nvSpPr>
        <p:spPr>
          <a:xfrm>
            <a:off x="3540491" y="4004114"/>
            <a:ext cx="1301017" cy="6898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algn="ctr" defTabSz="914400">
              <a:defRPr sz="4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79" name="Rectangle 6"/>
          <p:cNvSpPr/>
          <p:nvPr/>
        </p:nvSpPr>
        <p:spPr>
          <a:xfrm>
            <a:off x="1909011" y="2268354"/>
            <a:ext cx="1315452" cy="9785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algn="ctr" defTabSz="914400">
              <a:defRPr sz="4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80" name="Rectangle 7"/>
          <p:cNvSpPr/>
          <p:nvPr/>
        </p:nvSpPr>
        <p:spPr>
          <a:xfrm>
            <a:off x="1909011" y="5324371"/>
            <a:ext cx="1315452" cy="9785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/>
          <a:lstStyle/>
          <a:p>
            <a:pPr algn="ctr" defTabSz="914400">
              <a:defRPr sz="42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/>
          </a:p>
        </p:txBody>
      </p:sp>
      <p:sp>
        <p:nvSpPr>
          <p:cNvPr id="281" name="TextBox 10"/>
          <p:cNvSpPr txBox="1"/>
          <p:nvPr/>
        </p:nvSpPr>
        <p:spPr>
          <a:xfrm>
            <a:off x="178595" y="6548490"/>
            <a:ext cx="2637322" cy="264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r>
              <a:t>Source: Jennejohn 2016</a:t>
            </a:r>
          </a:p>
        </p:txBody>
      </p:sp>
    </p:spTree>
    <p:extLst>
      <p:ext uri="{BB962C8B-B14F-4D97-AF65-F5344CB8AC3E}">
        <p14:creationId xmlns:p14="http://schemas.microsoft.com/office/powerpoint/2010/main" val="31620254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 advAuto="0"/>
      <p:bldP spid="279" grpId="0" animBg="1" advAuto="0"/>
      <p:bldP spid="280" grpId="0" animBg="1" advAuto="0"/>
    </p:bldLst>
  </p:timing>
</p:sld>
</file>

<file path=ppt/theme/theme1.xml><?xml version="1.0" encoding="utf-8"?>
<a:theme xmlns:a="http://schemas.openxmlformats.org/drawingml/2006/main" name="Slidevana Dark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4D4D4D"/>
      </a:accent1>
      <a:accent2>
        <a:srgbClr val="DA8E00"/>
      </a:accent2>
      <a:accent3>
        <a:srgbClr val="D93700"/>
      </a:accent3>
      <a:accent4>
        <a:srgbClr val="B2040A"/>
      </a:accent4>
      <a:accent5>
        <a:srgbClr val="22AC56"/>
      </a:accent5>
      <a:accent6>
        <a:srgbClr val="1277B5"/>
      </a:accent6>
      <a:hlink>
        <a:srgbClr val="1277B5"/>
      </a:hlink>
      <a:folHlink>
        <a:srgbClr val="A22F7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1056</Words>
  <Application>Microsoft Office PowerPoint</Application>
  <PresentationFormat>On-screen Show (4:3)</PresentationFormat>
  <Paragraphs>175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Baskerville</vt:lpstr>
      <vt:lpstr>Helvetica Neue</vt:lpstr>
      <vt:lpstr>Helvetica Neue Bold Condensed</vt:lpstr>
      <vt:lpstr>Helvetica Neue Light</vt:lpstr>
      <vt:lpstr>Lucida Grande</vt:lpstr>
      <vt:lpstr>ＭＳ Ｐゴシック</vt:lpstr>
      <vt:lpstr>ヒラギノ明朝 ProN W3</vt:lpstr>
      <vt:lpstr>ヒラギノ角ゴ ProN W6</vt:lpstr>
      <vt:lpstr>Calibri</vt:lpstr>
      <vt:lpstr>Franklin Gothic Book</vt:lpstr>
      <vt:lpstr>Franklin Gothic Medium</vt:lpstr>
      <vt:lpstr>Times New Roman</vt:lpstr>
      <vt:lpstr>Slidevana Dark</vt:lpstr>
      <vt:lpstr>Worksheet</vt:lpstr>
      <vt:lpstr>Collaborative Contracting  Across Industries</vt:lpstr>
      <vt:lpstr>Key Points</vt:lpstr>
      <vt:lpstr>PowerPoint Presentation</vt:lpstr>
      <vt:lpstr>PowerPoint Presentation</vt:lpstr>
      <vt:lpstr>How Parties Cope With Hold Up</vt:lpstr>
      <vt:lpstr>PowerPoint Presentation</vt:lpstr>
      <vt:lpstr>The Formal/Informal Interface</vt:lpstr>
      <vt:lpstr>Common Terms In Alliance Contracts</vt:lpstr>
      <vt:lpstr>The Core of the Braiding Mechanism</vt:lpstr>
      <vt:lpstr>PowerPoint Presentation</vt:lpstr>
      <vt:lpstr>The “Conventional” Supply Chain</vt:lpstr>
      <vt:lpstr>Transforming Conventional Relations</vt:lpstr>
      <vt:lpstr>The Role of Disruptive Technologies</vt:lpstr>
      <vt:lpstr>The Role of Disruptive Technologies</vt:lpstr>
      <vt:lpstr>PowerPoint Presentation</vt:lpstr>
      <vt:lpstr>PowerPoint Presentation</vt:lpstr>
      <vt:lpstr>Bernstein’s Thesis</vt:lpstr>
      <vt:lpstr>What Is a Small World Network Structure?</vt:lpstr>
      <vt:lpstr>PowerPoint Presentation</vt:lpstr>
      <vt:lpstr>PowerPoint Presentation</vt:lpstr>
      <vt:lpstr>Biotechnology Is Not a Small World</vt:lpstr>
      <vt:lpstr>When Are These Committees Used?</vt:lpstr>
      <vt:lpstr>PowerPoint Presentation</vt:lpstr>
      <vt:lpstr>PowerPoint Presentation</vt:lpstr>
      <vt:lpstr>Take-Aways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2019-03-25T00:47:50Z</cp:lastPrinted>
  <dcterms:created xsi:type="dcterms:W3CDTF">2012-04-16T00:48:00Z</dcterms:created>
  <dcterms:modified xsi:type="dcterms:W3CDTF">2019-05-31T08:01:53Z</dcterms:modified>
</cp:coreProperties>
</file>