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20"/>
  </p:notesMasterIdLst>
  <p:sldIdLst>
    <p:sldId id="256" r:id="rId2"/>
    <p:sldId id="257" r:id="rId3"/>
    <p:sldId id="258" r:id="rId4"/>
    <p:sldId id="261" r:id="rId5"/>
    <p:sldId id="259" r:id="rId6"/>
    <p:sldId id="267" r:id="rId7"/>
    <p:sldId id="293" r:id="rId8"/>
    <p:sldId id="273" r:id="rId9"/>
    <p:sldId id="274" r:id="rId10"/>
    <p:sldId id="286" r:id="rId11"/>
    <p:sldId id="287" r:id="rId12"/>
    <p:sldId id="288" r:id="rId13"/>
    <p:sldId id="275" r:id="rId14"/>
    <p:sldId id="276" r:id="rId15"/>
    <p:sldId id="277" r:id="rId16"/>
    <p:sldId id="280" r:id="rId17"/>
    <p:sldId id="283"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86"/>
    <p:restoredTop sz="69786"/>
  </p:normalViewPr>
  <p:slideViewPr>
    <p:cSldViewPr snapToGrid="0" snapToObjects="1">
      <p:cViewPr varScale="1">
        <p:scale>
          <a:sx n="60" d="100"/>
          <a:sy n="60" d="100"/>
        </p:scale>
        <p:origin x="773"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B98F4-ACA2-2D47-9168-54DDADA99E04}"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5B8F1-44D9-EA43-997D-BF1EF2284B7F}" type="slidenum">
              <a:rPr lang="en-US" smtClean="0"/>
              <a:t>‹#›</a:t>
            </a:fld>
            <a:endParaRPr lang="en-US"/>
          </a:p>
        </p:txBody>
      </p:sp>
    </p:spTree>
    <p:extLst>
      <p:ext uri="{BB962C8B-B14F-4D97-AF65-F5344CB8AC3E}">
        <p14:creationId xmlns:p14="http://schemas.microsoft.com/office/powerpoint/2010/main" val="28874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1332"/>
            <a:ext cx="5486400" cy="3600450"/>
          </a:xfrm>
        </p:spPr>
        <p:txBody>
          <a:bodyPr/>
          <a:lstStyle/>
          <a:p>
            <a:r>
              <a:rPr lang="en-US" dirty="0"/>
              <a:t>Hi, I am Brooke </a:t>
            </a:r>
            <a:r>
              <a:rPr lang="en-US" dirty="0" err="1"/>
              <a:t>Guven</a:t>
            </a:r>
            <a:r>
              <a:rPr lang="en-US" dirty="0"/>
              <a:t> with The Columbia Center on Sustainable Investment. CCSI is a joint center of Columbia Law School and the Earth Institute at Columbia University in New York. Our mission is to develop practical approaches for governments, investors, communities and other stakeholders to maximize the benefits of international investment for sustainable development. </a:t>
            </a:r>
          </a:p>
          <a:p>
            <a:endParaRPr lang="en-US" dirty="0"/>
          </a:p>
          <a:p>
            <a:r>
              <a:rPr lang="en-US" dirty="0"/>
              <a:t>CCSI is participating as an observer organization to support the work being done by Working Group III.</a:t>
            </a:r>
          </a:p>
          <a:p>
            <a:endParaRPr lang="en-US" dirty="0"/>
          </a:p>
          <a:p>
            <a:r>
              <a:rPr lang="en-US" dirty="0"/>
              <a:t>We were commissioned by the Ministry of Foreign Affairs of the Netherlands to conduct a scoping study assessing hurdles experienced in ensuring adequate legal representation in proceedings under international investment agreements</a:t>
            </a:r>
          </a:p>
          <a:p>
            <a:endParaRPr lang="en-US" dirty="0"/>
          </a:p>
          <a:p>
            <a:r>
              <a:rPr lang="en-US" dirty="0"/>
              <a:t>This presentation is intended to briefly describe the study and our findings. </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a:t>
            </a:fld>
            <a:endParaRPr lang="en-US"/>
          </a:p>
        </p:txBody>
      </p:sp>
    </p:spTree>
    <p:extLst>
      <p:ext uri="{BB962C8B-B14F-4D97-AF65-F5344CB8AC3E}">
        <p14:creationId xmlns:p14="http://schemas.microsoft.com/office/powerpoint/2010/main" val="5149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0" fontAlgn="base"/>
            <a:r>
              <a:rPr lang="en-US" sz="1200" kern="1200" dirty="0">
                <a:solidFill>
                  <a:schemeClr val="tx1"/>
                </a:solidFill>
                <a:effectLst/>
                <a:latin typeface="+mn-lt"/>
                <a:ea typeface="+mn-ea"/>
                <a:cs typeface="+mn-cs"/>
              </a:rPr>
              <a:t>The ACWL provides support in a number of ways. It offers:</a:t>
            </a:r>
            <a:endParaRPr lang="en-US" sz="14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Reduced-cost direct assistance;</a:t>
            </a:r>
            <a:endParaRPr lang="en-US" sz="14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Provision of private counsel at pre-set rates in some contexts;</a:t>
            </a:r>
            <a:endParaRPr lang="en-US" sz="14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Free training;</a:t>
            </a:r>
            <a:endParaRPr lang="en-US" sz="14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Free legal opinions;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Secondments to government lawyers; and</a:t>
            </a:r>
            <a:endParaRPr lang="en-US" sz="14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And it has a fund for use of expert witnesses.</a:t>
            </a:r>
            <a:endParaRPr lang="en-US" sz="14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table on this slide, which is in the report and from an ACWL annual report, helps illustrate the quantity and breakdown of activities: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in 2018, it received 5 new requests for assistance and was handling 17 disputes at various phases</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365B8F1-44D9-EA43-997D-BF1EF2284B7F}" type="slidenum">
              <a:rPr lang="en-US" smtClean="0"/>
              <a:t>10</a:t>
            </a:fld>
            <a:endParaRPr lang="en-US"/>
          </a:p>
        </p:txBody>
      </p:sp>
    </p:spTree>
    <p:extLst>
      <p:ext uri="{BB962C8B-B14F-4D97-AF65-F5344CB8AC3E}">
        <p14:creationId xmlns:p14="http://schemas.microsoft.com/office/powerpoint/2010/main" val="147433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Focusing on the dispute settlement role, the ACWL charges member users and LDCs a fee; the fee has a set hourly rate and a maximum fee cap per phase of the proceeding. This table shows the fee for panel proceedings. Each country category is based on a formula determined by the country’s economic profile. </a:t>
            </a:r>
          </a:p>
          <a:p>
            <a:pPr lvl="0"/>
            <a:endParaRPr lang="en-US" sz="12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365B8F1-44D9-EA43-997D-BF1EF2284B7F}" type="slidenum">
              <a:rPr lang="en-US" smtClean="0"/>
              <a:t>11</a:t>
            </a:fld>
            <a:endParaRPr lang="en-US"/>
          </a:p>
        </p:txBody>
      </p:sp>
    </p:spTree>
    <p:extLst>
      <p:ext uri="{BB962C8B-B14F-4D97-AF65-F5344CB8AC3E}">
        <p14:creationId xmlns:p14="http://schemas.microsoft.com/office/powerpoint/2010/main" val="341985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One important consideration is whether handling WTO disputes is comparable to handling ISDS disputes, and if not, how should this inform an investment law assistance mechanism. There are some differences often noted - including that WTO disputes are state-to-state, and states can be both claimants and respondents. But another important question flagged to us by an interviewee who had worked in both systems, and that we dug into further, is whether WTO disputes and ISDS disputes are comparable in terms of the amount and nature of resources required. It seems like there are fundamental differences between these two systems.</a:t>
            </a:r>
            <a:endParaRPr lang="en-US" sz="14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In particular, the ACWL estimates each case will require a set number of hours and sets a corresponding maximum charge to users. The estimate for the number of person hours required for a WTO panel proceeding was, in 2018, 444 hours. With respect to ISDS cases, we found that it is actually difficult to gather data on hours required as the public portions of cost submissions generally do not provide the number of attorney-hours worked. We did, however, manage to locate that data in a couple of filings, which are listed here. The hours for two relatively recent ISDS disputes - each filed against Canada - were roughly 20,000. This also appears somewhat representative as the overall legal fees expended seem to track - potentially at the low end - average fees expended by respondent states in ISDS cases.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ACWL acknowledges that it does work beyond these capped hours, but the difference is an order of magnitude. At at this hour load, the ACWL is handling 5 new claims per year and 17 total cases at different phases.</a:t>
            </a:r>
          </a:p>
          <a:p>
            <a:pPr lvl="0" fontAlgn="base"/>
            <a:endParaRPr lang="en-US" sz="1200" kern="1200" dirty="0">
              <a:solidFill>
                <a:schemeClr val="tx1"/>
              </a:solidFill>
              <a:effectLst/>
              <a:latin typeface="+mn-lt"/>
              <a:ea typeface="+mn-ea"/>
              <a:cs typeface="+mn-cs"/>
            </a:endParaRPr>
          </a:p>
          <a:p>
            <a:pPr lvl="0" fontAlgn="base"/>
            <a:r>
              <a:rPr lang="en-US" sz="1400" kern="1200" dirty="0">
                <a:solidFill>
                  <a:schemeClr val="tx1"/>
                </a:solidFill>
                <a:effectLst/>
                <a:latin typeface="+mn-lt"/>
                <a:ea typeface="+mn-ea"/>
                <a:cs typeface="+mn-cs"/>
              </a:rPr>
              <a:t>We also discuss in the scoping study that ACWL was established to be self-sustaining after a period of time, operating based on income from a donor- and member-funded endowment, as well as from user fees. But that has not materialized; the ACWL needed, for instance, roughly 20 million of additional funds for the five-year period between 2017 and 2021. User fees for litigation have, on average, represented 4% of its annual revenues; and litigation occupies roughly 40-60% of its time.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Key questions that should be asked if this model is to be considered in the context of ISDS are included in the scoping study</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How many disputes would an ACWL-type ISDS assistance mechanism realistically be able to handle and at what cost to users and third-party funders? Would it be able to have a meaningful impact on the experiences of a significant number of states? If not, is this ok? Or should the scope of services be reduced, and be more focused, so as to reach a broader number of beneficiaries? These issues of possible scope of services and related funding needs are among the cross-cutting issues that apply to consideration of all potential models. </a:t>
            </a:r>
            <a:endParaRPr lang="en-US" sz="14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12</a:t>
            </a:fld>
            <a:endParaRPr lang="en-US"/>
          </a:p>
        </p:txBody>
      </p:sp>
    </p:spTree>
    <p:extLst>
      <p:ext uri="{BB962C8B-B14F-4D97-AF65-F5344CB8AC3E}">
        <p14:creationId xmlns:p14="http://schemas.microsoft.com/office/powerpoint/2010/main" val="6295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u="none" strike="noStrike" kern="1200" dirty="0">
                <a:solidFill>
                  <a:schemeClr val="tx1"/>
                </a:solidFill>
                <a:effectLst/>
                <a:latin typeface="+mn-lt"/>
                <a:ea typeface="+mn-ea"/>
                <a:cs typeface="+mn-cs"/>
              </a:rPr>
              <a:t>A second model is that of institutionalized, multi-service support but this time not including legal representation. So one potentially offering services including capacity building, negotiation support, or policy advice. </a:t>
            </a:r>
          </a:p>
          <a:p>
            <a:pPr marL="0" lvl="1"/>
            <a:endParaRPr lang="en-US" sz="1200" u="none" strike="noStrike" kern="1200" dirty="0">
              <a:solidFill>
                <a:schemeClr val="tx1"/>
              </a:solidFill>
              <a:effectLst/>
              <a:latin typeface="+mn-lt"/>
              <a:ea typeface="+mn-ea"/>
              <a:cs typeface="+mn-cs"/>
            </a:endParaRPr>
          </a:p>
          <a:p>
            <a:pPr marL="0" lvl="1"/>
            <a:r>
              <a:rPr lang="en-US" sz="1200" u="none" strike="noStrike" kern="1200" dirty="0">
                <a:solidFill>
                  <a:schemeClr val="tx1"/>
                </a:solidFill>
                <a:effectLst/>
                <a:latin typeface="+mn-lt"/>
                <a:ea typeface="+mn-ea"/>
                <a:cs typeface="+mn-cs"/>
              </a:rPr>
              <a:t>Examples of this kind of support provider include: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International organizations (e.g. UNCTAD, OECD);</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Arbitration centers;</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Academic institutions; and</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non-profit organizations.</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13</a:t>
            </a:fld>
            <a:endParaRPr lang="en-US"/>
          </a:p>
        </p:txBody>
      </p:sp>
    </p:spTree>
    <p:extLst>
      <p:ext uri="{BB962C8B-B14F-4D97-AF65-F5344CB8AC3E}">
        <p14:creationId xmlns:p14="http://schemas.microsoft.com/office/powerpoint/2010/main" val="192273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u="none" strike="noStrike" kern="1200" dirty="0">
                <a:solidFill>
                  <a:schemeClr val="tx1"/>
                </a:solidFill>
                <a:effectLst/>
                <a:latin typeface="+mn-lt"/>
                <a:ea typeface="+mn-ea"/>
                <a:cs typeface="+mn-cs"/>
              </a:rPr>
              <a:t>Financial or in-kind support is another model detailed in the study.</a:t>
            </a:r>
          </a:p>
          <a:p>
            <a:pPr marL="0" lvl="1"/>
            <a:endParaRPr lang="en-US" sz="1200" u="none" strike="noStrike" kern="1200" dirty="0">
              <a:solidFill>
                <a:schemeClr val="tx1"/>
              </a:solidFill>
              <a:effectLst/>
              <a:latin typeface="+mn-lt"/>
              <a:ea typeface="+mn-ea"/>
              <a:cs typeface="+mn-cs"/>
            </a:endParaRPr>
          </a:p>
          <a:p>
            <a:pPr marL="0" lvl="1"/>
            <a:r>
              <a:rPr lang="en-US" sz="1200" u="none" strike="noStrike" kern="1200" dirty="0">
                <a:solidFill>
                  <a:schemeClr val="tx1"/>
                </a:solidFill>
                <a:effectLst/>
                <a:latin typeface="+mn-lt"/>
                <a:ea typeface="+mn-ea"/>
                <a:cs typeface="+mn-cs"/>
              </a:rPr>
              <a:t>This model includes:</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Trust funds (e.g. Permanent Court of Arbitration Trust Fund.;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Third Party Funding; and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Contingent representation by law firms .</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14</a:t>
            </a:fld>
            <a:endParaRPr lang="en-US"/>
          </a:p>
        </p:txBody>
      </p:sp>
    </p:spTree>
    <p:extLst>
      <p:ext uri="{BB962C8B-B14F-4D97-AF65-F5344CB8AC3E}">
        <p14:creationId xmlns:p14="http://schemas.microsoft.com/office/powerpoint/2010/main" val="61921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u="none" strike="noStrike" kern="1200" dirty="0">
                <a:solidFill>
                  <a:schemeClr val="tx1"/>
                </a:solidFill>
                <a:effectLst/>
                <a:latin typeface="+mn-lt"/>
                <a:ea typeface="+mn-ea"/>
                <a:cs typeface="+mn-cs"/>
              </a:rPr>
              <a:t>Other models of assistance mechanisms are also described in more depth in the scoping study, including: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Pro-Bono, ad hoc legal support;</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Intergovernmental Knowledge Sharing Hubs</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Discrete Capacity Building Networks;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legal assistance or resource clearinghouse (a place where governments can go simply to understand the range of existing services available to them).</a:t>
            </a:r>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15</a:t>
            </a:fld>
            <a:endParaRPr lang="en-US"/>
          </a:p>
        </p:txBody>
      </p:sp>
    </p:spTree>
    <p:extLst>
      <p:ext uri="{BB962C8B-B14F-4D97-AF65-F5344CB8AC3E}">
        <p14:creationId xmlns:p14="http://schemas.microsoft.com/office/powerpoint/2010/main" val="228607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Quality, reliability, reputation, trust was stated to be </a:t>
            </a:r>
            <a:r>
              <a:rPr lang="en-US" sz="1200" i="1" u="none" strike="noStrike" kern="1200" dirty="0">
                <a:solidFill>
                  <a:schemeClr val="tx1"/>
                </a:solidFill>
                <a:effectLst/>
                <a:latin typeface="+mn-lt"/>
                <a:ea typeface="+mn-ea"/>
                <a:cs typeface="+mn-cs"/>
              </a:rPr>
              <a:t>the</a:t>
            </a:r>
            <a:r>
              <a:rPr lang="en-US" sz="1200" u="none" strike="noStrike" kern="1200" dirty="0">
                <a:solidFill>
                  <a:schemeClr val="tx1"/>
                </a:solidFill>
                <a:effectLst/>
                <a:latin typeface="+mn-lt"/>
                <a:ea typeface="+mn-ea"/>
                <a:cs typeface="+mn-cs"/>
              </a:rPr>
              <a:t> key issue during our consultations. Interviewees stressed that there must be an alignment of interests between any assistance mechanism and the state, including but not limited to financial interests.</a:t>
            </a:r>
          </a:p>
          <a:p>
            <a:pPr marL="171450" lvl="1" indent="-171450">
              <a:buFont typeface="Arial" panose="020B0604020202020204" pitchFamily="34" charset="0"/>
              <a:buChar char="•"/>
            </a:pPr>
            <a:r>
              <a:rPr lang="en-US" sz="1200" b="0" i="0" kern="1200" dirty="0">
                <a:solidFill>
                  <a:schemeClr val="tx1"/>
                </a:solidFill>
                <a:effectLst/>
                <a:latin typeface="+mn-lt"/>
                <a:ea typeface="+mn-ea"/>
                <a:cs typeface="+mn-cs"/>
              </a:rPr>
              <a:t>With respect to funding and scope of services, it seems likely that there will be a tradeoff between the depth of countries that can access services and the breadth of services that can be offered, and that both will be highly dependent on funding</a:t>
            </a:r>
            <a:r>
              <a:rPr lang="en-US" sz="1200" u="none" strike="noStrike" kern="1200" dirty="0">
                <a:solidFill>
                  <a:schemeClr val="tx1"/>
                </a:solidFill>
                <a:effectLst/>
                <a:latin typeface="+mn-lt"/>
                <a:ea typeface="+mn-ea"/>
                <a:cs typeface="+mn-cs"/>
              </a:rPr>
              <a:t>.</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With respect to Costs of support and who bears them, a few models are explored, including where the Service provider pays (e.g. pro bono), the donor pays (e.g. development agencies), or the user pays (market or reduced fees). These can be used in combination</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With respect to stakeholder conflicts of interest and tensions, different relationships between donors, support providers, client governments, private or government-owned investors, and other stakeholders will become more or less prevalent depending on the range of services provided by an assistance mechanism</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The question of who should benefit from an assistance mechanism’s services is a critical question, and one that is closely tied to identified capacity concerns and the mechanism’s objectives.</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The location, staffing, remuneration of a mechanism and its employees elicited many differences of opinion. The way in which one approaches these issues also depends on role of the mechanism - for example, if a mechanism is more involved in legal representation, it may make sense to place in a commercial hub such as Paris or DC, but the mechanism is then far removed from government clients. There were suggestions for a mechanism that may have multiple locations, with obvious cost implications.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With respect to staff, there was a focus not only diversity in staff, but also on what staff would be appropriate.</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The long term sustainability of a mechanism, and governments’ ability to rely on services was considered key.</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The degree of institutionalization of a mechanism was also raised. For example, whether more informal networks should be given support for expansion rather than creating an entirely new institution.</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“Politics” surrounding the creation or expansion of an assistance mechanism are also explored. </a:t>
            </a:r>
          </a:p>
          <a:p>
            <a:pPr marL="1714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Finally, policy-makers should bear in mind how the challenges that an assistance mechanism is intended to address intersect with other reforms. For example, other efforts to reduce costs or limit claims may address some of the issues that could be the subject of an assistance mechanism.</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16</a:t>
            </a:fld>
            <a:endParaRPr lang="en-US"/>
          </a:p>
        </p:txBody>
      </p:sp>
    </p:spTree>
    <p:extLst>
      <p:ext uri="{BB962C8B-B14F-4D97-AF65-F5344CB8AC3E}">
        <p14:creationId xmlns:p14="http://schemas.microsoft.com/office/powerpoint/2010/main" val="392833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When thinking about investors as beneficiaries, issues to consider include: </a:t>
            </a:r>
            <a:endParaRPr lang="en-US" sz="14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Whether and to what extent states wish to include investors as beneficiaries for all or only some service?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If SMEs were to benefit, what definition of SME should be used?</a:t>
            </a:r>
            <a:endParaRPr lang="en-US" sz="14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Other sets of threshold issues relate to the nature and scope of concerns that an Assistance Mechanism is intended to address the particular challenges that investors investing abroad face; and, more narrowly, what challenges SMEs face in the context of investor-state disputes</a:t>
            </a:r>
            <a:endParaRPr lang="en-US" sz="14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Whether and what policy and market interventions are appropriate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And finally a consideration of the cross-cutting issues I identified earlier as they relate to SMEs as beneficiaries.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17</a:t>
            </a:fld>
            <a:endParaRPr lang="en-US"/>
          </a:p>
        </p:txBody>
      </p:sp>
    </p:spTree>
    <p:extLst>
      <p:ext uri="{BB962C8B-B14F-4D97-AF65-F5344CB8AC3E}">
        <p14:creationId xmlns:p14="http://schemas.microsoft.com/office/powerpoint/2010/main" val="1692092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a:t>
            </a:r>
          </a:p>
        </p:txBody>
      </p:sp>
      <p:sp>
        <p:nvSpPr>
          <p:cNvPr id="4" name="Slide Number Placeholder 3"/>
          <p:cNvSpPr>
            <a:spLocks noGrp="1"/>
          </p:cNvSpPr>
          <p:nvPr>
            <p:ph type="sldNum" sz="quarter" idx="5"/>
          </p:nvPr>
        </p:nvSpPr>
        <p:spPr/>
        <p:txBody>
          <a:bodyPr/>
          <a:lstStyle/>
          <a:p>
            <a:fld id="{0365B8F1-44D9-EA43-997D-BF1EF2284B7F}" type="slidenum">
              <a:rPr lang="en-US" smtClean="0"/>
              <a:t>18</a:t>
            </a:fld>
            <a:endParaRPr lang="en-US"/>
          </a:p>
        </p:txBody>
      </p:sp>
    </p:spTree>
    <p:extLst>
      <p:ext uri="{BB962C8B-B14F-4D97-AF65-F5344CB8AC3E}">
        <p14:creationId xmlns:p14="http://schemas.microsoft.com/office/powerpoint/2010/main" val="27777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The study was submitted to the Secretariat by The Netherlands, Peru, and Thailand and is now available on the Working Group III website as Working Paper 196. The executive summary will be translated into all UN languages while the full study is available in English.</a:t>
            </a:r>
          </a:p>
          <a:p>
            <a:pPr marL="0" lvl="1"/>
            <a:endParaRPr lang="en-US" dirty="0"/>
          </a:p>
          <a:p>
            <a:pPr marL="0" lvl="1"/>
            <a:r>
              <a:rPr lang="en-US" dirty="0"/>
              <a:t>In this study we use the term “Assistance Mechanism” rather than advisory center to indicate that a variety of models may be developed, and each may respond to different kinds of challenges and advance different kinds of objectives. </a:t>
            </a:r>
          </a:p>
          <a:p>
            <a:pPr marL="0" lvl="1"/>
            <a:endParaRPr lang="en-US" dirty="0"/>
          </a:p>
          <a:p>
            <a:pPr marL="0" lvl="1"/>
            <a:r>
              <a:rPr lang="en-US" dirty="0"/>
              <a:t>The study does not advocate for a specific model of assistance mechanism but sets forth issues, evidence, lessons learned, and a variety of potential solutions that may be developed to respond to specific capacity challenges.</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2</a:t>
            </a:fld>
            <a:endParaRPr lang="en-US"/>
          </a:p>
        </p:txBody>
      </p:sp>
    </p:spTree>
    <p:extLst>
      <p:ext uri="{BB962C8B-B14F-4D97-AF65-F5344CB8AC3E}">
        <p14:creationId xmlns:p14="http://schemas.microsoft.com/office/powerpoint/2010/main" val="7459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Our approach to the scoping study was to conduct desk-based research as well as interviews with: </a:t>
            </a:r>
          </a:p>
          <a:p>
            <a:pPr marL="171450" lvl="1" indent="-171450">
              <a:buFont typeface="Arial" panose="020B0604020202020204" pitchFamily="34" charset="0"/>
              <a:buChar char="•"/>
            </a:pPr>
            <a:r>
              <a:rPr lang="en-US" dirty="0"/>
              <a:t>government officials; </a:t>
            </a:r>
          </a:p>
          <a:p>
            <a:pPr marL="171450" lvl="1" indent="-171450">
              <a:buFont typeface="Arial" panose="020B0604020202020204" pitchFamily="34" charset="0"/>
              <a:buChar char="•"/>
            </a:pPr>
            <a:r>
              <a:rPr lang="en-US" dirty="0"/>
              <a:t>individuals who have experience establishing or working for existing or attempted Assistance Mechanisms; </a:t>
            </a:r>
          </a:p>
          <a:p>
            <a:pPr marL="171450" lvl="1" indent="-171450">
              <a:buFont typeface="Arial" panose="020B0604020202020204" pitchFamily="34" charset="0"/>
              <a:buChar char="•"/>
            </a:pPr>
            <a:r>
              <a:rPr lang="en-US" dirty="0"/>
              <a:t>individuals who work with arbitral institutions; </a:t>
            </a:r>
          </a:p>
          <a:p>
            <a:pPr marL="171450" lvl="1" indent="-171450">
              <a:buFont typeface="Arial" panose="020B0604020202020204" pitchFamily="34" charset="0"/>
              <a:buChar char="•"/>
            </a:pPr>
            <a:r>
              <a:rPr lang="en-US" dirty="0"/>
              <a:t>academics; </a:t>
            </a:r>
          </a:p>
          <a:p>
            <a:pPr marL="171450" lvl="1" indent="-171450">
              <a:buFont typeface="Arial" panose="020B0604020202020204" pitchFamily="34" charset="0"/>
              <a:buChar char="•"/>
            </a:pPr>
            <a:r>
              <a:rPr lang="en-US" dirty="0"/>
              <a:t>private practitioners; </a:t>
            </a:r>
          </a:p>
          <a:p>
            <a:pPr marL="171450" lvl="1" indent="-171450">
              <a:buFont typeface="Arial" panose="020B0604020202020204" pitchFamily="34" charset="0"/>
              <a:buChar char="•"/>
            </a:pPr>
            <a:r>
              <a:rPr lang="en-US" dirty="0"/>
              <a:t>Civil society; and </a:t>
            </a:r>
          </a:p>
          <a:p>
            <a:pPr marL="171450" lvl="1" indent="-171450">
              <a:buFont typeface="Arial" panose="020B0604020202020204" pitchFamily="34" charset="0"/>
              <a:buChar char="•"/>
            </a:pPr>
            <a:r>
              <a:rPr lang="en-US" dirty="0"/>
              <a:t>Representatives of corporations. </a:t>
            </a:r>
          </a:p>
          <a:p>
            <a:endParaRPr lang="en-US" dirty="0"/>
          </a:p>
          <a:p>
            <a:r>
              <a:rPr lang="en-US" dirty="0"/>
              <a:t>Interviewees were asked to share their experiences and ideas relating to capacity challenges and how an assistance mechanism could or should address those challenges. </a:t>
            </a:r>
          </a:p>
        </p:txBody>
      </p:sp>
      <p:sp>
        <p:nvSpPr>
          <p:cNvPr id="4" name="Slide Number Placeholder 3"/>
          <p:cNvSpPr>
            <a:spLocks noGrp="1"/>
          </p:cNvSpPr>
          <p:nvPr>
            <p:ph type="sldNum" sz="quarter" idx="5"/>
          </p:nvPr>
        </p:nvSpPr>
        <p:spPr/>
        <p:txBody>
          <a:bodyPr/>
          <a:lstStyle/>
          <a:p>
            <a:fld id="{0365B8F1-44D9-EA43-997D-BF1EF2284B7F}" type="slidenum">
              <a:rPr lang="en-US" smtClean="0"/>
              <a:t>3</a:t>
            </a:fld>
            <a:endParaRPr lang="en-US"/>
          </a:p>
        </p:txBody>
      </p:sp>
    </p:spTree>
    <p:extLst>
      <p:ext uri="{BB962C8B-B14F-4D97-AF65-F5344CB8AC3E}">
        <p14:creationId xmlns:p14="http://schemas.microsoft.com/office/powerpoint/2010/main" val="337568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The issues set forth in the scoping study include discussions of: </a:t>
            </a:r>
          </a:p>
          <a:p>
            <a:pPr marL="171450" lvl="1" indent="-171450">
              <a:buFont typeface="Arial" panose="020B0604020202020204" pitchFamily="34" charset="0"/>
              <a:buChar char="•"/>
            </a:pPr>
            <a:r>
              <a:rPr lang="en-US" dirty="0"/>
              <a:t>Capacity challenges identified during consultations;</a:t>
            </a:r>
          </a:p>
          <a:p>
            <a:pPr marL="171450" lvl="1" indent="-171450">
              <a:buFont typeface="Arial" panose="020B0604020202020204" pitchFamily="34" charset="0"/>
              <a:buChar char="•"/>
            </a:pPr>
            <a:r>
              <a:rPr lang="en-US" dirty="0"/>
              <a:t>previous attempts to establish an investment law advisory center;</a:t>
            </a:r>
          </a:p>
          <a:p>
            <a:pPr marL="171450" lvl="1" indent="-171450">
              <a:buFont typeface="Arial" panose="020B0604020202020204" pitchFamily="34" charset="0"/>
              <a:buChar char="•"/>
            </a:pPr>
            <a:r>
              <a:rPr lang="en-US" dirty="0"/>
              <a:t>Models of assistance mechanisms that may be considered for an investment law assistance mechanism;</a:t>
            </a:r>
          </a:p>
          <a:p>
            <a:pPr marL="171450" lvl="1" indent="-171450">
              <a:buFont typeface="Arial" panose="020B0604020202020204" pitchFamily="34" charset="0"/>
              <a:buChar char="•"/>
            </a:pPr>
            <a:r>
              <a:rPr lang="en-US" dirty="0"/>
              <a:t>Cross-cutting issues that emerged that are important for policy-makers to consider regardless of the form that an assistance mechanism may take; and</a:t>
            </a:r>
          </a:p>
          <a:p>
            <a:pPr marL="171450" lvl="1" indent="-171450">
              <a:buFont typeface="Arial" panose="020B0604020202020204" pitchFamily="34" charset="0"/>
              <a:buChar char="•"/>
            </a:pPr>
            <a:r>
              <a:rPr lang="en-US" dirty="0"/>
              <a:t>The particular issues faced by investors,.</a:t>
            </a:r>
          </a:p>
          <a:p>
            <a:endParaRPr lang="en-US" dirty="0"/>
          </a:p>
          <a:p>
            <a:r>
              <a:rPr lang="en-US" dirty="0"/>
              <a:t>This presentation will roughly follow that order. Out of necessity I will be rather brief today but I direct everyone to the scoping study itself for much greater detail on the issues that I will now discuss. </a:t>
            </a:r>
          </a:p>
        </p:txBody>
      </p:sp>
      <p:sp>
        <p:nvSpPr>
          <p:cNvPr id="4" name="Slide Number Placeholder 3"/>
          <p:cNvSpPr>
            <a:spLocks noGrp="1"/>
          </p:cNvSpPr>
          <p:nvPr>
            <p:ph type="sldNum" sz="quarter" idx="5"/>
          </p:nvPr>
        </p:nvSpPr>
        <p:spPr/>
        <p:txBody>
          <a:bodyPr/>
          <a:lstStyle/>
          <a:p>
            <a:fld id="{0365B8F1-44D9-EA43-997D-BF1EF2284B7F}" type="slidenum">
              <a:rPr lang="en-US" smtClean="0"/>
              <a:t>4</a:t>
            </a:fld>
            <a:endParaRPr lang="en-US"/>
          </a:p>
        </p:txBody>
      </p:sp>
    </p:spTree>
    <p:extLst>
      <p:ext uri="{BB962C8B-B14F-4D97-AF65-F5344CB8AC3E}">
        <p14:creationId xmlns:p14="http://schemas.microsoft.com/office/powerpoint/2010/main" val="390701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50938"/>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Notably, our consultations revealed that concerns about participation in the investment law system are much more fundamental than only the financial costs, although that concern is also significant.</a:t>
            </a:r>
          </a:p>
          <a:p>
            <a:pPr marL="0" lvl="1"/>
            <a:endParaRPr lang="en-US" dirty="0"/>
          </a:p>
          <a:p>
            <a:pPr marL="0" lvl="1"/>
            <a:r>
              <a:rPr lang="en-US" dirty="0"/>
              <a:t>Based on the wide range of challenges articulated to CCSI during our consultations, the study considers in-depth the different challenges that states experience in each of these phases of the investment policy process that are listed on the screen. </a:t>
            </a:r>
            <a:endParaRPr lang="en-US" sz="1100" dirty="0"/>
          </a:p>
          <a:p>
            <a:pPr marL="0" lvl="1"/>
            <a:endParaRPr lang="en-US" sz="1100" dirty="0"/>
          </a:p>
          <a:p>
            <a:pPr marL="0" lvl="1"/>
            <a:r>
              <a:rPr lang="en-US" dirty="0"/>
              <a:t>It also considers whether and to what existing assistance mechanisms are already filling certain capacity gaps in those areas.  </a:t>
            </a:r>
          </a:p>
          <a:p>
            <a:pPr marL="0" lvl="1"/>
            <a:endParaRPr lang="en-US" dirty="0"/>
          </a:p>
          <a:p>
            <a:pPr marL="0" lvl="1"/>
            <a:r>
              <a:rPr lang="en-US" dirty="0"/>
              <a:t>So for example, investment policy-making, states struggle to effectively engage in the many fora in which investment policy issues are being discussed and advanced (e.g. UNCTAD, OECD, UNCITRAL, Financing for Development agenda, investment facilitation in the WTO, and regional institutions). The hurdles experienced are not limited to financial and human resources but also include the formation of cross-government strategies and communication channels at the domestic level. </a:t>
            </a:r>
          </a:p>
          <a:p>
            <a:pPr marL="0" lvl="1"/>
            <a:endParaRPr lang="en-US" dirty="0"/>
          </a:p>
          <a:p>
            <a:pPr marL="0" lvl="1"/>
            <a:r>
              <a:rPr lang="en-US" dirty="0"/>
              <a:t>The study then describes work in this area, that existing assistance mechanisms, here including UNCTAD, the OECD and the World Bank, among others, are doing to assist states in these areas.</a:t>
            </a:r>
          </a:p>
          <a:p>
            <a:pPr marL="0" lvl="1"/>
            <a:endParaRPr lang="en-US" dirty="0"/>
          </a:p>
          <a:p>
            <a:pPr marL="0" lvl="1"/>
            <a:r>
              <a:rPr lang="en-US" dirty="0"/>
              <a:t>By comparison, other areas, such as treaty negotiation, domestic implementation, dispute prevention, ongoing treaty management and </a:t>
            </a:r>
            <a:r>
              <a:rPr lang="en-US" dirty="0" err="1"/>
              <a:t>predispute</a:t>
            </a:r>
            <a:r>
              <a:rPr lang="en-US" dirty="0"/>
              <a:t> management have relatively little existing support.</a:t>
            </a:r>
          </a:p>
          <a:p>
            <a:pPr marL="0" lvl="1"/>
            <a:endParaRPr lang="en-US" dirty="0"/>
          </a:p>
          <a:p>
            <a:pPr marL="0" lvl="1"/>
            <a:endParaRPr lang="en-US" dirty="0"/>
          </a:p>
          <a:p>
            <a:r>
              <a:rPr lang="en-US" dirty="0"/>
              <a:t> </a:t>
            </a:r>
          </a:p>
        </p:txBody>
      </p:sp>
      <p:sp>
        <p:nvSpPr>
          <p:cNvPr id="4" name="Slide Number Placeholder 3"/>
          <p:cNvSpPr>
            <a:spLocks noGrp="1"/>
          </p:cNvSpPr>
          <p:nvPr>
            <p:ph type="sldNum" sz="quarter" idx="5"/>
          </p:nvPr>
        </p:nvSpPr>
        <p:spPr/>
        <p:txBody>
          <a:bodyPr/>
          <a:lstStyle/>
          <a:p>
            <a:fld id="{0365B8F1-44D9-EA43-997D-BF1EF2284B7F}" type="slidenum">
              <a:rPr lang="en-US" smtClean="0"/>
              <a:t>5</a:t>
            </a:fld>
            <a:endParaRPr lang="en-US"/>
          </a:p>
        </p:txBody>
      </p:sp>
    </p:spTree>
    <p:extLst>
      <p:ext uri="{BB962C8B-B14F-4D97-AF65-F5344CB8AC3E}">
        <p14:creationId xmlns:p14="http://schemas.microsoft.com/office/powerpoint/2010/main" val="215335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58390"/>
          </a:xfrm>
        </p:spPr>
        <p:txBody>
          <a:bodyPr/>
          <a:lstStyle/>
          <a:p>
            <a:pPr marL="0" lvl="1" indent="0">
              <a:buFontTx/>
              <a:buNone/>
            </a:pPr>
            <a:r>
              <a:rPr lang="en-US" sz="1050" dirty="0"/>
              <a:t>Case staffing and procurement of outside counsel is obviously a large topic and it is considered in depth in the study.</a:t>
            </a:r>
          </a:p>
          <a:p>
            <a:pPr marL="0" lvl="1" indent="0">
              <a:buFontTx/>
              <a:buNone/>
            </a:pPr>
            <a:endParaRPr lang="en-US" sz="1050" dirty="0"/>
          </a:p>
          <a:p>
            <a:pPr marL="0" lvl="1" indent="0">
              <a:buFontTx/>
              <a:buNone/>
            </a:pPr>
            <a:r>
              <a:rPr lang="en-US" sz="1050" dirty="0"/>
              <a:t>The frequency of cases against a state is perhaps one of the most, if not the most, relevant question for understanding how they wish to staff defense of claim. </a:t>
            </a:r>
          </a:p>
          <a:p>
            <a:pPr marL="0" lvl="1" indent="0">
              <a:buFontTx/>
              <a:buNone/>
            </a:pPr>
            <a:endParaRPr lang="en-US" sz="1050" dirty="0"/>
          </a:p>
          <a:p>
            <a:pPr marL="0" lvl="1" indent="0">
              <a:buFontTx/>
              <a:buNone/>
            </a:pPr>
            <a:r>
              <a:rPr lang="en-US" sz="1050" dirty="0"/>
              <a:t>The study discusses different ways in which states do so, in what circumstances they wish to bring more activities in-house and various hurdles to doing so, and different factors driving procurement of outside counsel.</a:t>
            </a:r>
          </a:p>
          <a:p>
            <a:pPr marL="0" lvl="1" indent="0">
              <a:buFontTx/>
              <a:buNone/>
            </a:pPr>
            <a:endParaRPr lang="en-US" sz="1050" dirty="0"/>
          </a:p>
        </p:txBody>
      </p:sp>
      <p:sp>
        <p:nvSpPr>
          <p:cNvPr id="4" name="Slide Number Placeholder 3"/>
          <p:cNvSpPr>
            <a:spLocks noGrp="1"/>
          </p:cNvSpPr>
          <p:nvPr>
            <p:ph type="sldNum" sz="quarter" idx="5"/>
          </p:nvPr>
        </p:nvSpPr>
        <p:spPr/>
        <p:txBody>
          <a:bodyPr/>
          <a:lstStyle/>
          <a:p>
            <a:fld id="{0365B8F1-44D9-EA43-997D-BF1EF2284B7F}" type="slidenum">
              <a:rPr lang="en-US" smtClean="0"/>
              <a:t>6</a:t>
            </a:fld>
            <a:endParaRPr lang="en-US"/>
          </a:p>
        </p:txBody>
      </p:sp>
    </p:spTree>
    <p:extLst>
      <p:ext uri="{BB962C8B-B14F-4D97-AF65-F5344CB8AC3E}">
        <p14:creationId xmlns:p14="http://schemas.microsoft.com/office/powerpoint/2010/main" val="55068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The Scoping Study details three previous attempts to establish an advisory center in international investment law and discusses the lessons learned from these efforts.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Based on research and interviews with those involved in these efforts, a key take-away is that one cannot underestimate large policy differences but also seemingly small decisions as disagreements can halt any effort, even when it is very close to the finish line.</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7</a:t>
            </a:fld>
            <a:endParaRPr lang="en-US"/>
          </a:p>
        </p:txBody>
      </p:sp>
    </p:spTree>
    <p:extLst>
      <p:ext uri="{BB962C8B-B14F-4D97-AF65-F5344CB8AC3E}">
        <p14:creationId xmlns:p14="http://schemas.microsoft.com/office/powerpoint/2010/main" val="230199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I’ll now move on to a brief overview of the different models that an assistance mechanism may take, each of which is discussed in much greater detail, using examples, in the scoping study</a:t>
            </a:r>
            <a:r>
              <a:rPr lang="en-US" dirty="0">
                <a:effectLst/>
              </a:rPr>
              <a:t> </a:t>
            </a:r>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8</a:t>
            </a:fld>
            <a:endParaRPr lang="en-US"/>
          </a:p>
        </p:txBody>
      </p:sp>
    </p:spTree>
    <p:extLst>
      <p:ext uri="{BB962C8B-B14F-4D97-AF65-F5344CB8AC3E}">
        <p14:creationId xmlns:p14="http://schemas.microsoft.com/office/powerpoint/2010/main" val="185655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One model we analyze is that providing institutionalized, multi-service support, including legal representation. Such a model may include services such as capacity building, negotiation support, policy advice, legal opinions, or representation in proceedings.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Examples of this model that are considered include: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Advisory Center on WTO Law;;</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The African Legal Support Facility; and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IDLO’s investment support program for LDCs.</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I will speak a bit more in-depth on the ACWL model, which is the only one that is structured to provide direct legal representation to government clients using its own in-house legal counsel, and has an excellent representation in the trade field.</a:t>
            </a:r>
          </a:p>
          <a:p>
            <a:endParaRPr lang="en-US" dirty="0"/>
          </a:p>
        </p:txBody>
      </p:sp>
      <p:sp>
        <p:nvSpPr>
          <p:cNvPr id="4" name="Slide Number Placeholder 3"/>
          <p:cNvSpPr>
            <a:spLocks noGrp="1"/>
          </p:cNvSpPr>
          <p:nvPr>
            <p:ph type="sldNum" sz="quarter" idx="5"/>
          </p:nvPr>
        </p:nvSpPr>
        <p:spPr/>
        <p:txBody>
          <a:bodyPr/>
          <a:lstStyle/>
          <a:p>
            <a:fld id="{0365B8F1-44D9-EA43-997D-BF1EF2284B7F}" type="slidenum">
              <a:rPr lang="en-US" smtClean="0"/>
              <a:t>9</a:t>
            </a:fld>
            <a:endParaRPr lang="en-US"/>
          </a:p>
        </p:txBody>
      </p:sp>
    </p:spTree>
    <p:extLst>
      <p:ext uri="{BB962C8B-B14F-4D97-AF65-F5344CB8AC3E}">
        <p14:creationId xmlns:p14="http://schemas.microsoft.com/office/powerpoint/2010/main" val="1085615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64065D5-7DF1-174B-8E5B-4BF94A752656}" type="slidenum">
              <a:rPr lang="en-US" smtClean="0"/>
              <a:t>‹#›</a:t>
            </a:fld>
            <a:endParaRPr lang="en-US"/>
          </a:p>
        </p:txBody>
      </p:sp>
    </p:spTree>
    <p:extLst>
      <p:ext uri="{BB962C8B-B14F-4D97-AF65-F5344CB8AC3E}">
        <p14:creationId xmlns:p14="http://schemas.microsoft.com/office/powerpoint/2010/main" val="227885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B0C14-F425-2840-B358-6F35967FD4A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33659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73964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316835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3627135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CB0C14-F425-2840-B358-6F35967FD4A9}"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293095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CB0C14-F425-2840-B358-6F35967FD4A9}"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2161683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78646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319652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267774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B0C14-F425-2840-B358-6F35967FD4A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189069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CB0C14-F425-2840-B358-6F35967FD4A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16051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B0C14-F425-2840-B358-6F35967FD4A9}"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413168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B0C14-F425-2840-B358-6F35967FD4A9}"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199496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B0C14-F425-2840-B358-6F35967FD4A9}"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253873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B0C14-F425-2840-B358-6F35967FD4A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397820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B0C14-F425-2840-B358-6F35967FD4A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64065D5-7DF1-174B-8E5B-4BF94A752656}" type="slidenum">
              <a:rPr lang="en-US" smtClean="0"/>
              <a:t>‹#›</a:t>
            </a:fld>
            <a:endParaRPr lang="en-US"/>
          </a:p>
        </p:txBody>
      </p:sp>
    </p:spTree>
    <p:extLst>
      <p:ext uri="{BB962C8B-B14F-4D97-AF65-F5344CB8AC3E}">
        <p14:creationId xmlns:p14="http://schemas.microsoft.com/office/powerpoint/2010/main" val="116009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DCB0C14-F425-2840-B358-6F35967FD4A9}" type="datetimeFigureOut">
              <a:rPr lang="en-US" smtClean="0"/>
              <a:t>4/22/2020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64065D5-7DF1-174B-8E5B-4BF94A752656}" type="slidenum">
              <a:rPr lang="en-US" smtClean="0"/>
              <a:t>‹#›</a:t>
            </a:fld>
            <a:endParaRPr lang="en-US"/>
          </a:p>
        </p:txBody>
      </p:sp>
    </p:spTree>
    <p:extLst>
      <p:ext uri="{BB962C8B-B14F-4D97-AF65-F5344CB8AC3E}">
        <p14:creationId xmlns:p14="http://schemas.microsoft.com/office/powerpoint/2010/main" val="40809420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0B97-32D3-244E-B629-C3A54B5DEF97}"/>
              </a:ext>
            </a:extLst>
          </p:cNvPr>
          <p:cNvSpPr>
            <a:spLocks noGrp="1"/>
          </p:cNvSpPr>
          <p:nvPr>
            <p:ph type="ctrTitle"/>
          </p:nvPr>
        </p:nvSpPr>
        <p:spPr/>
        <p:txBody>
          <a:bodyPr/>
          <a:lstStyle/>
          <a:p>
            <a:r>
              <a:rPr lang="en-US" dirty="0"/>
              <a:t>Securing Adequate Legal Defense in Proceedings under International Investment Agreements</a:t>
            </a:r>
          </a:p>
        </p:txBody>
      </p:sp>
      <p:sp>
        <p:nvSpPr>
          <p:cNvPr id="3" name="Subtitle 2">
            <a:extLst>
              <a:ext uri="{FF2B5EF4-FFF2-40B4-BE49-F238E27FC236}">
                <a16:creationId xmlns:a16="http://schemas.microsoft.com/office/drawing/2014/main" id="{8148A54E-4DF3-A749-86A5-A068D4764009}"/>
              </a:ext>
            </a:extLst>
          </p:cNvPr>
          <p:cNvSpPr>
            <a:spLocks noGrp="1"/>
          </p:cNvSpPr>
          <p:nvPr>
            <p:ph type="subTitle" idx="1"/>
          </p:nvPr>
        </p:nvSpPr>
        <p:spPr>
          <a:xfrm>
            <a:off x="1154955" y="4777379"/>
            <a:ext cx="8825658" cy="1437683"/>
          </a:xfrm>
        </p:spPr>
        <p:txBody>
          <a:bodyPr>
            <a:normAutofit fontScale="92500" lnSpcReduction="10000"/>
          </a:bodyPr>
          <a:lstStyle/>
          <a:p>
            <a:endParaRPr lang="en-US" dirty="0"/>
          </a:p>
          <a:p>
            <a:r>
              <a:rPr lang="en-US" dirty="0"/>
              <a:t>Brooke s. </a:t>
            </a:r>
            <a:r>
              <a:rPr lang="en-US" dirty="0" err="1"/>
              <a:t>guven</a:t>
            </a:r>
            <a:endParaRPr lang="en-US" dirty="0"/>
          </a:p>
          <a:p>
            <a:r>
              <a:rPr lang="en-US" dirty="0"/>
              <a:t>Columbia center on sustainable investment</a:t>
            </a:r>
          </a:p>
          <a:p>
            <a:r>
              <a:rPr lang="en-US" dirty="0"/>
              <a:t>April 21, 2020</a:t>
            </a:r>
          </a:p>
        </p:txBody>
      </p:sp>
      <p:pic>
        <p:nvPicPr>
          <p:cNvPr id="8" name="Picture 7">
            <a:extLst>
              <a:ext uri="{FF2B5EF4-FFF2-40B4-BE49-F238E27FC236}">
                <a16:creationId xmlns:a16="http://schemas.microsoft.com/office/drawing/2014/main" id="{77BBBCF5-5A60-C043-93EF-A60E8D803425}"/>
              </a:ext>
            </a:extLst>
          </p:cNvPr>
          <p:cNvPicPr>
            <a:picLocks noChangeAspect="1"/>
          </p:cNvPicPr>
          <p:nvPr/>
        </p:nvPicPr>
        <p:blipFill>
          <a:blip r:embed="rId3"/>
          <a:stretch>
            <a:fillRect/>
          </a:stretch>
        </p:blipFill>
        <p:spPr>
          <a:xfrm>
            <a:off x="8615364" y="5686425"/>
            <a:ext cx="3276597" cy="896660"/>
          </a:xfrm>
          <a:prstGeom prst="rect">
            <a:avLst/>
          </a:prstGeom>
        </p:spPr>
      </p:pic>
    </p:spTree>
    <p:extLst>
      <p:ext uri="{BB962C8B-B14F-4D97-AF65-F5344CB8AC3E}">
        <p14:creationId xmlns:p14="http://schemas.microsoft.com/office/powerpoint/2010/main" val="290430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409B-5C53-AE44-BF0F-A4FE6D5E045A}"/>
              </a:ext>
            </a:extLst>
          </p:cNvPr>
          <p:cNvSpPr>
            <a:spLocks noGrp="1"/>
          </p:cNvSpPr>
          <p:nvPr>
            <p:ph type="title"/>
          </p:nvPr>
        </p:nvSpPr>
        <p:spPr/>
        <p:txBody>
          <a:bodyPr/>
          <a:lstStyle/>
          <a:p>
            <a:r>
              <a:rPr lang="en-US" dirty="0"/>
              <a:t>ACWL – Overview of Activities</a:t>
            </a:r>
          </a:p>
        </p:txBody>
      </p:sp>
      <p:pic>
        <p:nvPicPr>
          <p:cNvPr id="7" name="Content Placeholder 6">
            <a:extLst>
              <a:ext uri="{FF2B5EF4-FFF2-40B4-BE49-F238E27FC236}">
                <a16:creationId xmlns:a16="http://schemas.microsoft.com/office/drawing/2014/main" id="{1993F284-C799-0544-B309-299628EB5A45}"/>
              </a:ext>
            </a:extLst>
          </p:cNvPr>
          <p:cNvPicPr>
            <a:picLocks noGrp="1" noChangeAspect="1"/>
          </p:cNvPicPr>
          <p:nvPr>
            <p:ph idx="1"/>
          </p:nvPr>
        </p:nvPicPr>
        <p:blipFill>
          <a:blip r:embed="rId3"/>
          <a:stretch>
            <a:fillRect/>
          </a:stretch>
        </p:blipFill>
        <p:spPr>
          <a:xfrm>
            <a:off x="2041071" y="2535902"/>
            <a:ext cx="6988629" cy="4190337"/>
          </a:xfrm>
          <a:prstGeom prst="rect">
            <a:avLst/>
          </a:prstGeom>
        </p:spPr>
      </p:pic>
    </p:spTree>
    <p:extLst>
      <p:ext uri="{BB962C8B-B14F-4D97-AF65-F5344CB8AC3E}">
        <p14:creationId xmlns:p14="http://schemas.microsoft.com/office/powerpoint/2010/main" val="237668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409B-5C53-AE44-BF0F-A4FE6D5E045A}"/>
              </a:ext>
            </a:extLst>
          </p:cNvPr>
          <p:cNvSpPr>
            <a:spLocks noGrp="1"/>
          </p:cNvSpPr>
          <p:nvPr>
            <p:ph type="title"/>
          </p:nvPr>
        </p:nvSpPr>
        <p:spPr/>
        <p:txBody>
          <a:bodyPr/>
          <a:lstStyle/>
          <a:p>
            <a:r>
              <a:rPr lang="en-US" dirty="0"/>
              <a:t>ACWL – Fees and costs for assistance in WTO disputes</a:t>
            </a:r>
          </a:p>
        </p:txBody>
      </p:sp>
      <p:pic>
        <p:nvPicPr>
          <p:cNvPr id="8" name="Content Placeholder 7">
            <a:extLst>
              <a:ext uri="{FF2B5EF4-FFF2-40B4-BE49-F238E27FC236}">
                <a16:creationId xmlns:a16="http://schemas.microsoft.com/office/drawing/2014/main" id="{0449EC42-F656-8C4F-8255-3F08D218FCD8}"/>
              </a:ext>
            </a:extLst>
          </p:cNvPr>
          <p:cNvPicPr>
            <a:picLocks noGrp="1" noChangeAspect="1"/>
          </p:cNvPicPr>
          <p:nvPr>
            <p:ph idx="1"/>
          </p:nvPr>
        </p:nvPicPr>
        <p:blipFill>
          <a:blip r:embed="rId3"/>
          <a:stretch>
            <a:fillRect/>
          </a:stretch>
        </p:blipFill>
        <p:spPr>
          <a:xfrm>
            <a:off x="1601922" y="3400135"/>
            <a:ext cx="7867473" cy="2585027"/>
          </a:xfrm>
          <a:prstGeom prst="rect">
            <a:avLst/>
          </a:prstGeom>
        </p:spPr>
      </p:pic>
      <p:sp>
        <p:nvSpPr>
          <p:cNvPr id="9" name="TextBox 8">
            <a:extLst>
              <a:ext uri="{FF2B5EF4-FFF2-40B4-BE49-F238E27FC236}">
                <a16:creationId xmlns:a16="http://schemas.microsoft.com/office/drawing/2014/main" id="{B5E5B3F5-88B4-D448-AF90-36689414D40B}"/>
              </a:ext>
            </a:extLst>
          </p:cNvPr>
          <p:cNvSpPr txBox="1"/>
          <p:nvPr/>
        </p:nvSpPr>
        <p:spPr>
          <a:xfrm>
            <a:off x="928255" y="2642969"/>
            <a:ext cx="10903947" cy="646331"/>
          </a:xfrm>
          <a:prstGeom prst="rect">
            <a:avLst/>
          </a:prstGeom>
          <a:noFill/>
        </p:spPr>
        <p:txBody>
          <a:bodyPr wrap="none" rtlCol="0">
            <a:spAutoFit/>
          </a:bodyPr>
          <a:lstStyle/>
          <a:p>
            <a:r>
              <a:rPr lang="en-US" b="1" i="1" dirty="0"/>
              <a:t>Hourly and maximum total charge to complainants and respondents in WTO panel proceedings </a:t>
            </a:r>
            <a:endParaRPr lang="en-US" dirty="0"/>
          </a:p>
          <a:p>
            <a:endParaRPr lang="en-US" dirty="0"/>
          </a:p>
        </p:txBody>
      </p:sp>
    </p:spTree>
    <p:extLst>
      <p:ext uri="{BB962C8B-B14F-4D97-AF65-F5344CB8AC3E}">
        <p14:creationId xmlns:p14="http://schemas.microsoft.com/office/powerpoint/2010/main" val="43821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409B-5C53-AE44-BF0F-A4FE6D5E045A}"/>
              </a:ext>
            </a:extLst>
          </p:cNvPr>
          <p:cNvSpPr>
            <a:spLocks noGrp="1"/>
          </p:cNvSpPr>
          <p:nvPr>
            <p:ph type="title"/>
          </p:nvPr>
        </p:nvSpPr>
        <p:spPr/>
        <p:txBody>
          <a:bodyPr/>
          <a:lstStyle/>
          <a:p>
            <a:r>
              <a:rPr lang="en-US" dirty="0"/>
              <a:t>ACWL as a model? </a:t>
            </a:r>
            <a:br>
              <a:rPr lang="en-US" dirty="0"/>
            </a:br>
            <a:r>
              <a:rPr lang="en-US" dirty="0"/>
              <a:t>WTO and ISDS compared</a:t>
            </a:r>
          </a:p>
        </p:txBody>
      </p:sp>
      <p:sp>
        <p:nvSpPr>
          <p:cNvPr id="9" name="TextBox 8">
            <a:extLst>
              <a:ext uri="{FF2B5EF4-FFF2-40B4-BE49-F238E27FC236}">
                <a16:creationId xmlns:a16="http://schemas.microsoft.com/office/drawing/2014/main" id="{B5E5B3F5-88B4-D448-AF90-36689414D40B}"/>
              </a:ext>
            </a:extLst>
          </p:cNvPr>
          <p:cNvSpPr txBox="1"/>
          <p:nvPr/>
        </p:nvSpPr>
        <p:spPr>
          <a:xfrm>
            <a:off x="471055" y="2642969"/>
            <a:ext cx="11046614" cy="1200329"/>
          </a:xfrm>
          <a:prstGeom prst="rect">
            <a:avLst/>
          </a:prstGeom>
          <a:noFill/>
        </p:spPr>
        <p:txBody>
          <a:bodyPr wrap="none" rtlCol="0">
            <a:spAutoFit/>
          </a:bodyPr>
          <a:lstStyle/>
          <a:p>
            <a:r>
              <a:rPr lang="en-US" i="1" dirty="0"/>
              <a:t>WTO and ISDS disputes have similarities, but also differences, e.g., as shown in this table:</a:t>
            </a:r>
          </a:p>
          <a:p>
            <a:r>
              <a:rPr lang="en-US" i="1" dirty="0"/>
              <a:t>hourly and maximum total charges to complainants and respondents in WTO panel proceedings </a:t>
            </a:r>
          </a:p>
          <a:p>
            <a:r>
              <a:rPr lang="en-US" i="1" dirty="0"/>
              <a:t>compared to ISDS proceedings </a:t>
            </a:r>
            <a:endParaRPr lang="en-US" dirty="0"/>
          </a:p>
          <a:p>
            <a:endParaRPr lang="en-US" dirty="0"/>
          </a:p>
        </p:txBody>
      </p:sp>
      <p:pic>
        <p:nvPicPr>
          <p:cNvPr id="10" name="Content Placeholder 9">
            <a:extLst>
              <a:ext uri="{FF2B5EF4-FFF2-40B4-BE49-F238E27FC236}">
                <a16:creationId xmlns:a16="http://schemas.microsoft.com/office/drawing/2014/main" id="{3F3C762A-AA9D-9B41-B69F-BDA1C258A518}"/>
              </a:ext>
            </a:extLst>
          </p:cNvPr>
          <p:cNvPicPr>
            <a:picLocks noGrp="1" noChangeAspect="1"/>
          </p:cNvPicPr>
          <p:nvPr>
            <p:ph idx="1"/>
          </p:nvPr>
        </p:nvPicPr>
        <p:blipFill>
          <a:blip r:embed="rId3"/>
          <a:stretch>
            <a:fillRect/>
          </a:stretch>
        </p:blipFill>
        <p:spPr>
          <a:xfrm>
            <a:off x="1776613" y="3677227"/>
            <a:ext cx="7518092" cy="2848264"/>
          </a:xfrm>
          <a:prstGeom prst="rect">
            <a:avLst/>
          </a:prstGeom>
        </p:spPr>
      </p:pic>
    </p:spTree>
    <p:extLst>
      <p:ext uri="{BB962C8B-B14F-4D97-AF65-F5344CB8AC3E}">
        <p14:creationId xmlns:p14="http://schemas.microsoft.com/office/powerpoint/2010/main" val="217947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A86A-5BB8-DC4A-A1D3-8A956E256800}"/>
              </a:ext>
            </a:extLst>
          </p:cNvPr>
          <p:cNvSpPr>
            <a:spLocks noGrp="1"/>
          </p:cNvSpPr>
          <p:nvPr>
            <p:ph type="title"/>
          </p:nvPr>
        </p:nvSpPr>
        <p:spPr/>
        <p:txBody>
          <a:bodyPr/>
          <a:lstStyle/>
          <a:p>
            <a:r>
              <a:rPr lang="en-US" dirty="0"/>
              <a:t>Institutionalized, multi-service support (no legal representation)</a:t>
            </a:r>
          </a:p>
        </p:txBody>
      </p:sp>
      <p:sp>
        <p:nvSpPr>
          <p:cNvPr id="3" name="Content Placeholder 2">
            <a:extLst>
              <a:ext uri="{FF2B5EF4-FFF2-40B4-BE49-F238E27FC236}">
                <a16:creationId xmlns:a16="http://schemas.microsoft.com/office/drawing/2014/main" id="{1B0E5C6F-CD23-6A42-85D3-7B09A4C1B08E}"/>
              </a:ext>
            </a:extLst>
          </p:cNvPr>
          <p:cNvSpPr>
            <a:spLocks noGrp="1"/>
          </p:cNvSpPr>
          <p:nvPr>
            <p:ph idx="1"/>
          </p:nvPr>
        </p:nvSpPr>
        <p:spPr/>
        <p:txBody>
          <a:bodyPr/>
          <a:lstStyle/>
          <a:p>
            <a:r>
              <a:rPr lang="en-US" dirty="0"/>
              <a:t>International Organizations (UNCTAD, OECD, World Bank)</a:t>
            </a:r>
          </a:p>
          <a:p>
            <a:r>
              <a:rPr lang="en-US" dirty="0"/>
              <a:t>Arbitration Centers </a:t>
            </a:r>
          </a:p>
          <a:p>
            <a:r>
              <a:rPr lang="en-US" dirty="0"/>
              <a:t>Academic institutions</a:t>
            </a:r>
          </a:p>
          <a:p>
            <a:r>
              <a:rPr lang="en-US" dirty="0"/>
              <a:t>Non-profit organizations </a:t>
            </a:r>
          </a:p>
        </p:txBody>
      </p:sp>
      <p:sp>
        <p:nvSpPr>
          <p:cNvPr id="4" name="Text Placeholder 3">
            <a:extLst>
              <a:ext uri="{FF2B5EF4-FFF2-40B4-BE49-F238E27FC236}">
                <a16:creationId xmlns:a16="http://schemas.microsoft.com/office/drawing/2014/main" id="{C6A241D5-53E9-EB48-AFA2-8EA5EDD5637C}"/>
              </a:ext>
            </a:extLst>
          </p:cNvPr>
          <p:cNvSpPr>
            <a:spLocks noGrp="1"/>
          </p:cNvSpPr>
          <p:nvPr>
            <p:ph type="body" sz="half" idx="2"/>
          </p:nvPr>
        </p:nvSpPr>
        <p:spPr/>
        <p:txBody>
          <a:bodyPr/>
          <a:lstStyle/>
          <a:p>
            <a:endParaRPr lang="en-US" dirty="0"/>
          </a:p>
          <a:p>
            <a:r>
              <a:rPr lang="en-US" sz="2000" dirty="0"/>
              <a:t>Capacity Building </a:t>
            </a:r>
          </a:p>
          <a:p>
            <a:r>
              <a:rPr lang="en-US" sz="2000" dirty="0"/>
              <a:t>Negotiation Support </a:t>
            </a:r>
          </a:p>
          <a:p>
            <a:r>
              <a:rPr lang="en-US" sz="2000" dirty="0"/>
              <a:t>Policy Advice</a:t>
            </a:r>
          </a:p>
        </p:txBody>
      </p:sp>
    </p:spTree>
    <p:extLst>
      <p:ext uri="{BB962C8B-B14F-4D97-AF65-F5344CB8AC3E}">
        <p14:creationId xmlns:p14="http://schemas.microsoft.com/office/powerpoint/2010/main" val="309707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A86A-5BB8-DC4A-A1D3-8A956E256800}"/>
              </a:ext>
            </a:extLst>
          </p:cNvPr>
          <p:cNvSpPr>
            <a:spLocks noGrp="1"/>
          </p:cNvSpPr>
          <p:nvPr>
            <p:ph type="title"/>
          </p:nvPr>
        </p:nvSpPr>
        <p:spPr/>
        <p:txBody>
          <a:bodyPr/>
          <a:lstStyle/>
          <a:p>
            <a:r>
              <a:rPr lang="en-US" dirty="0"/>
              <a:t>Financial and In-Kind Support</a:t>
            </a:r>
          </a:p>
        </p:txBody>
      </p:sp>
      <p:sp>
        <p:nvSpPr>
          <p:cNvPr id="3" name="Content Placeholder 2">
            <a:extLst>
              <a:ext uri="{FF2B5EF4-FFF2-40B4-BE49-F238E27FC236}">
                <a16:creationId xmlns:a16="http://schemas.microsoft.com/office/drawing/2014/main" id="{1B0E5C6F-CD23-6A42-85D3-7B09A4C1B08E}"/>
              </a:ext>
            </a:extLst>
          </p:cNvPr>
          <p:cNvSpPr>
            <a:spLocks noGrp="1"/>
          </p:cNvSpPr>
          <p:nvPr>
            <p:ph idx="1"/>
          </p:nvPr>
        </p:nvSpPr>
        <p:spPr/>
        <p:txBody>
          <a:bodyPr/>
          <a:lstStyle/>
          <a:p>
            <a:r>
              <a:rPr lang="en-US" dirty="0"/>
              <a:t>Permanent Court of Arbitration Trust Fund (available for ISDS claims before the PCA)</a:t>
            </a:r>
          </a:p>
          <a:p>
            <a:r>
              <a:rPr lang="en-US" dirty="0"/>
              <a:t>Trust funds used to support defense in other legal fields (e.g. International Criminal Court)</a:t>
            </a:r>
          </a:p>
          <a:p>
            <a:r>
              <a:rPr lang="en-US" dirty="0"/>
              <a:t>Market mechanisms (third-party funding, insurance, contingency fees)</a:t>
            </a:r>
          </a:p>
        </p:txBody>
      </p:sp>
      <p:sp>
        <p:nvSpPr>
          <p:cNvPr id="4" name="Text Placeholder 3">
            <a:extLst>
              <a:ext uri="{FF2B5EF4-FFF2-40B4-BE49-F238E27FC236}">
                <a16:creationId xmlns:a16="http://schemas.microsoft.com/office/drawing/2014/main" id="{C6A241D5-53E9-EB48-AFA2-8EA5EDD5637C}"/>
              </a:ext>
            </a:extLst>
          </p:cNvPr>
          <p:cNvSpPr>
            <a:spLocks noGrp="1"/>
          </p:cNvSpPr>
          <p:nvPr>
            <p:ph type="body" sz="half" idx="2"/>
          </p:nvPr>
        </p:nvSpPr>
        <p:spPr/>
        <p:txBody>
          <a:bodyPr/>
          <a:lstStyle/>
          <a:p>
            <a:endParaRPr lang="en-US" dirty="0"/>
          </a:p>
          <a:p>
            <a:r>
              <a:rPr lang="en-US" sz="2000" dirty="0"/>
              <a:t>Litigation/Arbitration Trust Funds </a:t>
            </a:r>
          </a:p>
          <a:p>
            <a:r>
              <a:rPr lang="en-US" sz="2000" dirty="0"/>
              <a:t>Third-party Funding</a:t>
            </a:r>
          </a:p>
          <a:p>
            <a:r>
              <a:rPr lang="en-US" sz="2000" dirty="0"/>
              <a:t>Contingent Fee Representation </a:t>
            </a:r>
          </a:p>
          <a:p>
            <a:endParaRPr lang="en-US" sz="2000" dirty="0"/>
          </a:p>
        </p:txBody>
      </p:sp>
    </p:spTree>
    <p:extLst>
      <p:ext uri="{BB962C8B-B14F-4D97-AF65-F5344CB8AC3E}">
        <p14:creationId xmlns:p14="http://schemas.microsoft.com/office/powerpoint/2010/main" val="25982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A86A-5BB8-DC4A-A1D3-8A956E256800}"/>
              </a:ext>
            </a:extLst>
          </p:cNvPr>
          <p:cNvSpPr>
            <a:spLocks noGrp="1"/>
          </p:cNvSpPr>
          <p:nvPr>
            <p:ph type="title"/>
          </p:nvPr>
        </p:nvSpPr>
        <p:spPr/>
        <p:txBody>
          <a:bodyPr/>
          <a:lstStyle/>
          <a:p>
            <a:r>
              <a:rPr lang="en-US" dirty="0"/>
              <a:t>Other models described in the Scoping Study</a:t>
            </a:r>
          </a:p>
        </p:txBody>
      </p:sp>
      <p:sp>
        <p:nvSpPr>
          <p:cNvPr id="3" name="Content Placeholder 2">
            <a:extLst>
              <a:ext uri="{FF2B5EF4-FFF2-40B4-BE49-F238E27FC236}">
                <a16:creationId xmlns:a16="http://schemas.microsoft.com/office/drawing/2014/main" id="{1B0E5C6F-CD23-6A42-85D3-7B09A4C1B08E}"/>
              </a:ext>
            </a:extLst>
          </p:cNvPr>
          <p:cNvSpPr>
            <a:spLocks noGrp="1"/>
          </p:cNvSpPr>
          <p:nvPr>
            <p:ph idx="1"/>
          </p:nvPr>
        </p:nvSpPr>
        <p:spPr/>
        <p:txBody>
          <a:bodyPr>
            <a:normAutofit/>
          </a:bodyPr>
          <a:lstStyle/>
          <a:p>
            <a:r>
              <a:rPr lang="en-US" b="1" dirty="0"/>
              <a:t>Pro-bono, ad hoc legal and expert support</a:t>
            </a:r>
          </a:p>
          <a:p>
            <a:pPr lvl="1"/>
            <a:r>
              <a:rPr lang="en-US" dirty="0"/>
              <a:t>IDLO ISP/LDCs</a:t>
            </a:r>
          </a:p>
          <a:p>
            <a:r>
              <a:rPr lang="en-US" b="1" dirty="0"/>
              <a:t>Intergovernmental Knowledge-Sharing Hubs</a:t>
            </a:r>
          </a:p>
          <a:p>
            <a:r>
              <a:rPr lang="en-US" b="1" dirty="0"/>
              <a:t>Discrete Capacity-Building Networks </a:t>
            </a:r>
          </a:p>
          <a:p>
            <a:pPr lvl="1"/>
            <a:r>
              <a:rPr lang="en-US" dirty="0"/>
              <a:t>International Organizations</a:t>
            </a:r>
          </a:p>
          <a:p>
            <a:pPr lvl="1"/>
            <a:r>
              <a:rPr lang="en-US" dirty="0"/>
              <a:t>Arbitral Institutions</a:t>
            </a:r>
          </a:p>
          <a:p>
            <a:pPr lvl="1"/>
            <a:r>
              <a:rPr lang="en-US" dirty="0"/>
              <a:t>Academic Centers</a:t>
            </a:r>
          </a:p>
          <a:p>
            <a:pPr lvl="1"/>
            <a:r>
              <a:rPr lang="en-US" dirty="0"/>
              <a:t>Law Firms</a:t>
            </a:r>
          </a:p>
          <a:p>
            <a:r>
              <a:rPr lang="en-US" b="1" dirty="0"/>
              <a:t>Legal Assistance and Resource Clearinghouse</a:t>
            </a:r>
          </a:p>
          <a:p>
            <a:pPr lvl="1"/>
            <a:endParaRPr lang="en-US" dirty="0"/>
          </a:p>
        </p:txBody>
      </p:sp>
      <p:sp>
        <p:nvSpPr>
          <p:cNvPr id="4" name="Text Placeholder 3">
            <a:extLst>
              <a:ext uri="{FF2B5EF4-FFF2-40B4-BE49-F238E27FC236}">
                <a16:creationId xmlns:a16="http://schemas.microsoft.com/office/drawing/2014/main" id="{C6A241D5-53E9-EB48-AFA2-8EA5EDD5637C}"/>
              </a:ext>
            </a:extLst>
          </p:cNvPr>
          <p:cNvSpPr>
            <a:spLocks noGrp="1"/>
          </p:cNvSpPr>
          <p:nvPr>
            <p:ph type="body" sz="half" idx="2"/>
          </p:nvPr>
        </p:nvSpPr>
        <p:spPr/>
        <p:txBody>
          <a:bodyPr/>
          <a:lstStyle/>
          <a:p>
            <a:endParaRPr lang="en-US" dirty="0"/>
          </a:p>
          <a:p>
            <a:endParaRPr lang="en-US" sz="2000" dirty="0"/>
          </a:p>
          <a:p>
            <a:endParaRPr lang="en-US" sz="2000" dirty="0"/>
          </a:p>
        </p:txBody>
      </p:sp>
    </p:spTree>
    <p:extLst>
      <p:ext uri="{BB962C8B-B14F-4D97-AF65-F5344CB8AC3E}">
        <p14:creationId xmlns:p14="http://schemas.microsoft.com/office/powerpoint/2010/main" val="188112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C2C4-52AD-624A-9DA5-C644468C9E3F}"/>
              </a:ext>
            </a:extLst>
          </p:cNvPr>
          <p:cNvSpPr>
            <a:spLocks noGrp="1"/>
          </p:cNvSpPr>
          <p:nvPr>
            <p:ph type="title"/>
          </p:nvPr>
        </p:nvSpPr>
        <p:spPr/>
        <p:txBody>
          <a:bodyPr/>
          <a:lstStyle/>
          <a:p>
            <a:r>
              <a:rPr lang="en-US" dirty="0"/>
              <a:t>Cross-cutting issues applicable to all models	</a:t>
            </a:r>
          </a:p>
        </p:txBody>
      </p:sp>
      <p:sp>
        <p:nvSpPr>
          <p:cNvPr id="3" name="Content Placeholder 2">
            <a:extLst>
              <a:ext uri="{FF2B5EF4-FFF2-40B4-BE49-F238E27FC236}">
                <a16:creationId xmlns:a16="http://schemas.microsoft.com/office/drawing/2014/main" id="{CF6A47EB-687D-4640-8C2D-D83535CCCB6E}"/>
              </a:ext>
            </a:extLst>
          </p:cNvPr>
          <p:cNvSpPr>
            <a:spLocks noGrp="1"/>
          </p:cNvSpPr>
          <p:nvPr>
            <p:ph idx="1"/>
          </p:nvPr>
        </p:nvSpPr>
        <p:spPr>
          <a:xfrm>
            <a:off x="1154955" y="2410691"/>
            <a:ext cx="8761412" cy="4218709"/>
          </a:xfrm>
        </p:spPr>
        <p:txBody>
          <a:bodyPr>
            <a:normAutofit/>
          </a:bodyPr>
          <a:lstStyle/>
          <a:p>
            <a:r>
              <a:rPr lang="en-US" dirty="0"/>
              <a:t>Quality, reliability, reputation, trust</a:t>
            </a:r>
          </a:p>
          <a:p>
            <a:r>
              <a:rPr lang="en-US" dirty="0"/>
              <a:t>Funding and scope of services</a:t>
            </a:r>
          </a:p>
          <a:p>
            <a:r>
              <a:rPr lang="en-US" dirty="0"/>
              <a:t>Costs – who pays?</a:t>
            </a:r>
          </a:p>
          <a:p>
            <a:r>
              <a:rPr lang="en-US" dirty="0"/>
              <a:t>Conflicts of interest and tensions</a:t>
            </a:r>
          </a:p>
          <a:p>
            <a:r>
              <a:rPr lang="en-US" dirty="0"/>
              <a:t>Who benefits?</a:t>
            </a:r>
          </a:p>
          <a:p>
            <a:r>
              <a:rPr lang="en-US" dirty="0"/>
              <a:t>Location, staffing, remuneration</a:t>
            </a:r>
          </a:p>
          <a:p>
            <a:r>
              <a:rPr lang="en-US" dirty="0"/>
              <a:t>Long-term sustainability </a:t>
            </a:r>
          </a:p>
          <a:p>
            <a:r>
              <a:rPr lang="en-US" dirty="0"/>
              <a:t>Institutionalized vs. Ad hoc</a:t>
            </a:r>
          </a:p>
          <a:p>
            <a:r>
              <a:rPr lang="en-US" dirty="0"/>
              <a:t>“Politics”</a:t>
            </a:r>
          </a:p>
          <a:p>
            <a:r>
              <a:rPr lang="en-US" dirty="0"/>
              <a:t>Intersection with other reforms </a:t>
            </a:r>
          </a:p>
        </p:txBody>
      </p:sp>
    </p:spTree>
    <p:extLst>
      <p:ext uri="{BB962C8B-B14F-4D97-AF65-F5344CB8AC3E}">
        <p14:creationId xmlns:p14="http://schemas.microsoft.com/office/powerpoint/2010/main" val="46356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4656-BDD8-974A-A4E4-523DE2F626F2}"/>
              </a:ext>
            </a:extLst>
          </p:cNvPr>
          <p:cNvSpPr>
            <a:spLocks noGrp="1"/>
          </p:cNvSpPr>
          <p:nvPr>
            <p:ph type="title"/>
          </p:nvPr>
        </p:nvSpPr>
        <p:spPr/>
        <p:txBody>
          <a:bodyPr/>
          <a:lstStyle/>
          <a:p>
            <a:r>
              <a:rPr lang="en-US" dirty="0"/>
              <a:t>Considerations around investors as beneficiaries</a:t>
            </a:r>
          </a:p>
        </p:txBody>
      </p:sp>
      <p:sp>
        <p:nvSpPr>
          <p:cNvPr id="3" name="Content Placeholder 2">
            <a:extLst>
              <a:ext uri="{FF2B5EF4-FFF2-40B4-BE49-F238E27FC236}">
                <a16:creationId xmlns:a16="http://schemas.microsoft.com/office/drawing/2014/main" id="{2E7904B9-E4D8-3C43-B5AD-309FC0A67D11}"/>
              </a:ext>
            </a:extLst>
          </p:cNvPr>
          <p:cNvSpPr>
            <a:spLocks noGrp="1"/>
          </p:cNvSpPr>
          <p:nvPr>
            <p:ph idx="1"/>
          </p:nvPr>
        </p:nvSpPr>
        <p:spPr/>
        <p:txBody>
          <a:bodyPr>
            <a:normAutofit/>
          </a:bodyPr>
          <a:lstStyle/>
          <a:p>
            <a:r>
              <a:rPr lang="en-US" sz="2000" dirty="0"/>
              <a:t>Nature and scope of concerns that an Assistance Mechanism is intended to address</a:t>
            </a:r>
          </a:p>
          <a:p>
            <a:r>
              <a:rPr lang="en-US" sz="2000" dirty="0"/>
              <a:t>Challenges that investors face when investing abroad</a:t>
            </a:r>
          </a:p>
          <a:p>
            <a:r>
              <a:rPr lang="en-US" sz="2000" dirty="0"/>
              <a:t>Options for addressing investor challenges</a:t>
            </a:r>
          </a:p>
          <a:p>
            <a:r>
              <a:rPr lang="en-US" sz="2000" dirty="0"/>
              <a:t>Strong differences of opinion on whether investors should be included as beneficiaries </a:t>
            </a:r>
          </a:p>
        </p:txBody>
      </p:sp>
    </p:spTree>
    <p:extLst>
      <p:ext uri="{BB962C8B-B14F-4D97-AF65-F5344CB8AC3E}">
        <p14:creationId xmlns:p14="http://schemas.microsoft.com/office/powerpoint/2010/main" val="91309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2DF1-68C0-C448-8115-493AB8E17F03}"/>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AE3D393-7D8B-2B47-B69C-E2A8B40056BF}"/>
              </a:ext>
            </a:extLst>
          </p:cNvPr>
          <p:cNvSpPr>
            <a:spLocks noGrp="1"/>
          </p:cNvSpPr>
          <p:nvPr>
            <p:ph idx="1"/>
          </p:nvPr>
        </p:nvSpPr>
        <p:spPr>
          <a:xfrm>
            <a:off x="1154955" y="3429000"/>
            <a:ext cx="8761412" cy="2590800"/>
          </a:xfrm>
        </p:spPr>
        <p:txBody>
          <a:bodyPr/>
          <a:lstStyle/>
          <a:p>
            <a:pPr marL="0" indent="0" algn="ctr">
              <a:buNone/>
            </a:pPr>
            <a:r>
              <a:rPr lang="en-US" b="1" dirty="0"/>
              <a:t>Brooke S. </a:t>
            </a:r>
            <a:r>
              <a:rPr lang="en-US" b="1" dirty="0" err="1"/>
              <a:t>Guven</a:t>
            </a:r>
            <a:endParaRPr lang="en-US" b="1" dirty="0"/>
          </a:p>
          <a:p>
            <a:pPr marL="0" indent="0" algn="ctr">
              <a:buNone/>
            </a:pPr>
            <a:r>
              <a:rPr lang="en-US" b="1" dirty="0"/>
              <a:t>Columbia Center on Sustainable Investment</a:t>
            </a:r>
            <a:br>
              <a:rPr lang="en-US" b="1" dirty="0"/>
            </a:br>
            <a:endParaRPr lang="en-US" b="1" dirty="0"/>
          </a:p>
          <a:p>
            <a:pPr marL="0" indent="0" algn="ctr">
              <a:buNone/>
            </a:pPr>
            <a:r>
              <a:rPr lang="en-US" b="1" dirty="0" err="1"/>
              <a:t>Brooke.Guven@law.columbia.edu</a:t>
            </a:r>
            <a:endParaRPr lang="en-US" b="1" dirty="0"/>
          </a:p>
          <a:p>
            <a:endParaRPr lang="en-US" dirty="0"/>
          </a:p>
        </p:txBody>
      </p:sp>
    </p:spTree>
    <p:extLst>
      <p:ext uri="{BB962C8B-B14F-4D97-AF65-F5344CB8AC3E}">
        <p14:creationId xmlns:p14="http://schemas.microsoft.com/office/powerpoint/2010/main" val="245915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26C2-6E4F-314B-A202-C4849896A2EE}"/>
              </a:ext>
            </a:extLst>
          </p:cNvPr>
          <p:cNvSpPr>
            <a:spLocks noGrp="1"/>
          </p:cNvSpPr>
          <p:nvPr>
            <p:ph type="title"/>
          </p:nvPr>
        </p:nvSpPr>
        <p:spPr/>
        <p:txBody>
          <a:bodyPr/>
          <a:lstStyle/>
          <a:p>
            <a:r>
              <a:rPr lang="en-US" dirty="0"/>
              <a:t>Scoping Study Available On WGIII Website</a:t>
            </a:r>
          </a:p>
        </p:txBody>
      </p:sp>
      <p:pic>
        <p:nvPicPr>
          <p:cNvPr id="6" name="Content Placeholder 5">
            <a:extLst>
              <a:ext uri="{FF2B5EF4-FFF2-40B4-BE49-F238E27FC236}">
                <a16:creationId xmlns:a16="http://schemas.microsoft.com/office/drawing/2014/main" id="{0A7C9B4C-95B0-7D49-9CDA-3A82D6B5DDFD}"/>
              </a:ext>
            </a:extLst>
          </p:cNvPr>
          <p:cNvPicPr>
            <a:picLocks noGrp="1" noChangeAspect="1"/>
          </p:cNvPicPr>
          <p:nvPr>
            <p:ph sz="half" idx="1"/>
          </p:nvPr>
        </p:nvPicPr>
        <p:blipFill>
          <a:blip r:embed="rId3"/>
          <a:stretch>
            <a:fillRect/>
          </a:stretch>
        </p:blipFill>
        <p:spPr>
          <a:xfrm>
            <a:off x="1476687" y="2484967"/>
            <a:ext cx="2972397" cy="4254500"/>
          </a:xfrm>
        </p:spPr>
      </p:pic>
      <p:sp>
        <p:nvSpPr>
          <p:cNvPr id="4" name="Content Placeholder 3">
            <a:extLst>
              <a:ext uri="{FF2B5EF4-FFF2-40B4-BE49-F238E27FC236}">
                <a16:creationId xmlns:a16="http://schemas.microsoft.com/office/drawing/2014/main" id="{DB94D0D0-0B4F-4240-9ACC-4B282B8DE779}"/>
              </a:ext>
            </a:extLst>
          </p:cNvPr>
          <p:cNvSpPr>
            <a:spLocks noGrp="1"/>
          </p:cNvSpPr>
          <p:nvPr>
            <p:ph sz="half" idx="2"/>
          </p:nvPr>
        </p:nvSpPr>
        <p:spPr>
          <a:xfrm>
            <a:off x="4889350" y="2708694"/>
            <a:ext cx="6144521" cy="3311106"/>
          </a:xfrm>
        </p:spPr>
        <p:txBody>
          <a:bodyPr/>
          <a:lstStyle/>
          <a:p>
            <a:endParaRPr lang="en-US" dirty="0">
              <a:solidFill>
                <a:schemeClr val="tx1"/>
              </a:solidFill>
            </a:endParaRPr>
          </a:p>
          <a:p>
            <a:r>
              <a:rPr lang="en-US" dirty="0">
                <a:solidFill>
                  <a:schemeClr val="tx1"/>
                </a:solidFill>
              </a:rPr>
              <a:t>Working Paper 196 (Submission from the Governments of the Netherlands, Peru, and Thailand) </a:t>
            </a:r>
          </a:p>
          <a:p>
            <a:pPr lvl="1"/>
            <a:r>
              <a:rPr lang="en-US" dirty="0">
                <a:solidFill>
                  <a:schemeClr val="tx1"/>
                </a:solidFill>
              </a:rPr>
              <a:t>Executive Summary will be available in all UN languages</a:t>
            </a:r>
          </a:p>
          <a:p>
            <a:pPr lvl="1"/>
            <a:r>
              <a:rPr lang="en-US" dirty="0">
                <a:solidFill>
                  <a:schemeClr val="tx1"/>
                </a:solidFill>
              </a:rPr>
              <a:t>Full Scoping Study is available in English</a:t>
            </a:r>
          </a:p>
        </p:txBody>
      </p:sp>
    </p:spTree>
    <p:extLst>
      <p:ext uri="{BB962C8B-B14F-4D97-AF65-F5344CB8AC3E}">
        <p14:creationId xmlns:p14="http://schemas.microsoft.com/office/powerpoint/2010/main" val="361939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30F1-F3BC-4E45-9693-30A0330D6B03}"/>
              </a:ext>
            </a:extLst>
          </p:cNvPr>
          <p:cNvSpPr>
            <a:spLocks noGrp="1"/>
          </p:cNvSpPr>
          <p:nvPr>
            <p:ph type="title"/>
          </p:nvPr>
        </p:nvSpPr>
        <p:spPr>
          <a:xfrm>
            <a:off x="1154955" y="838200"/>
            <a:ext cx="8761413" cy="706964"/>
          </a:xfrm>
        </p:spPr>
        <p:txBody>
          <a:bodyPr/>
          <a:lstStyle/>
          <a:p>
            <a:r>
              <a:rPr lang="en-US" sz="3200" dirty="0"/>
              <a:t>Interviews Conducted for Scoping Study</a:t>
            </a:r>
          </a:p>
        </p:txBody>
      </p:sp>
      <p:sp>
        <p:nvSpPr>
          <p:cNvPr id="3" name="Content Placeholder 2">
            <a:extLst>
              <a:ext uri="{FF2B5EF4-FFF2-40B4-BE49-F238E27FC236}">
                <a16:creationId xmlns:a16="http://schemas.microsoft.com/office/drawing/2014/main" id="{57EB42BC-439D-264D-929F-7C3F3BAAE5F4}"/>
              </a:ext>
            </a:extLst>
          </p:cNvPr>
          <p:cNvSpPr>
            <a:spLocks noGrp="1"/>
          </p:cNvSpPr>
          <p:nvPr>
            <p:ph idx="1"/>
          </p:nvPr>
        </p:nvSpPr>
        <p:spPr>
          <a:xfrm>
            <a:off x="1154955" y="2603500"/>
            <a:ext cx="8761412" cy="3848100"/>
          </a:xfrm>
        </p:spPr>
        <p:txBody>
          <a:bodyPr/>
          <a:lstStyle/>
          <a:p>
            <a:r>
              <a:rPr lang="en-US" b="1" dirty="0"/>
              <a:t>Government officials</a:t>
            </a:r>
            <a:r>
              <a:rPr lang="en-US" dirty="0"/>
              <a:t> (of all World Bank Group economic development levels)</a:t>
            </a:r>
          </a:p>
          <a:p>
            <a:r>
              <a:rPr lang="en-US" dirty="0"/>
              <a:t>Individuals who have experience </a:t>
            </a:r>
            <a:r>
              <a:rPr lang="en-US" b="1" dirty="0"/>
              <a:t>establishing or working for existing or attempted Assistance Mechanisms</a:t>
            </a:r>
          </a:p>
          <a:p>
            <a:r>
              <a:rPr lang="en-US" dirty="0"/>
              <a:t>Individuals who have experience working for </a:t>
            </a:r>
            <a:r>
              <a:rPr lang="en-US" b="1" dirty="0"/>
              <a:t>arbitral institutions</a:t>
            </a:r>
          </a:p>
          <a:p>
            <a:r>
              <a:rPr lang="en-US" b="1" dirty="0"/>
              <a:t>Academics </a:t>
            </a:r>
            <a:r>
              <a:rPr lang="en-US" dirty="0"/>
              <a:t>who have written or advised states on international investment law</a:t>
            </a:r>
          </a:p>
          <a:p>
            <a:r>
              <a:rPr lang="en-US" b="1" dirty="0"/>
              <a:t>Private practitioners</a:t>
            </a:r>
          </a:p>
          <a:p>
            <a:r>
              <a:rPr lang="en-US" dirty="0"/>
              <a:t>Representatives of </a:t>
            </a:r>
            <a:r>
              <a:rPr lang="en-US" b="1" dirty="0"/>
              <a:t>civil society organizations</a:t>
            </a:r>
          </a:p>
          <a:p>
            <a:r>
              <a:rPr lang="en-US" dirty="0"/>
              <a:t>Representatives of </a:t>
            </a:r>
            <a:r>
              <a:rPr lang="en-US" b="1" dirty="0"/>
              <a:t>private sector multinational investors</a:t>
            </a:r>
          </a:p>
          <a:p>
            <a:endParaRPr lang="en-US" dirty="0"/>
          </a:p>
        </p:txBody>
      </p:sp>
    </p:spTree>
    <p:extLst>
      <p:ext uri="{BB962C8B-B14F-4D97-AF65-F5344CB8AC3E}">
        <p14:creationId xmlns:p14="http://schemas.microsoft.com/office/powerpoint/2010/main" val="77046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9914-59DE-544A-91C1-51CD139DFCB2}"/>
              </a:ext>
            </a:extLst>
          </p:cNvPr>
          <p:cNvSpPr>
            <a:spLocks noGrp="1"/>
          </p:cNvSpPr>
          <p:nvPr>
            <p:ph type="title"/>
          </p:nvPr>
        </p:nvSpPr>
        <p:spPr/>
        <p:txBody>
          <a:bodyPr/>
          <a:lstStyle/>
          <a:p>
            <a:r>
              <a:rPr lang="en-US" dirty="0"/>
              <a:t>Issues Addressed in Scoping Study</a:t>
            </a:r>
          </a:p>
        </p:txBody>
      </p:sp>
      <p:sp>
        <p:nvSpPr>
          <p:cNvPr id="3" name="Content Placeholder 2">
            <a:extLst>
              <a:ext uri="{FF2B5EF4-FFF2-40B4-BE49-F238E27FC236}">
                <a16:creationId xmlns:a16="http://schemas.microsoft.com/office/drawing/2014/main" id="{3366AD2A-9189-CF41-B27E-C0A090C7C7DD}"/>
              </a:ext>
            </a:extLst>
          </p:cNvPr>
          <p:cNvSpPr>
            <a:spLocks noGrp="1"/>
          </p:cNvSpPr>
          <p:nvPr>
            <p:ph idx="1"/>
          </p:nvPr>
        </p:nvSpPr>
        <p:spPr>
          <a:xfrm>
            <a:off x="1154955" y="2603499"/>
            <a:ext cx="8761412" cy="3966633"/>
          </a:xfrm>
        </p:spPr>
        <p:txBody>
          <a:bodyPr/>
          <a:lstStyle/>
          <a:p>
            <a:r>
              <a:rPr lang="en-US" sz="2000" b="1" dirty="0"/>
              <a:t>Capacity challenges: </a:t>
            </a:r>
            <a:r>
              <a:rPr lang="en-US" sz="2000" dirty="0"/>
              <a:t>What kind of capacity are states seeking? </a:t>
            </a:r>
          </a:p>
          <a:p>
            <a:r>
              <a:rPr lang="en-US" sz="2000" b="1" dirty="0"/>
              <a:t>Lessons learned: </a:t>
            </a:r>
            <a:r>
              <a:rPr lang="en-US" sz="2000" dirty="0"/>
              <a:t>Previous attempts to establish an international investment law advisory center </a:t>
            </a:r>
          </a:p>
          <a:p>
            <a:r>
              <a:rPr lang="en-US" sz="2000" b="1" dirty="0"/>
              <a:t>Models: </a:t>
            </a:r>
            <a:r>
              <a:rPr lang="en-US" sz="2000" dirty="0"/>
              <a:t>What could an investment law assistance mechanism look like? </a:t>
            </a:r>
          </a:p>
          <a:p>
            <a:r>
              <a:rPr lang="en-US" sz="2000" b="1" dirty="0"/>
              <a:t>Cross-cutting themes: </a:t>
            </a:r>
            <a:r>
              <a:rPr lang="en-US" sz="2000" dirty="0"/>
              <a:t>Key issues that policy-makers should consider</a:t>
            </a:r>
          </a:p>
          <a:p>
            <a:r>
              <a:rPr lang="en-US" sz="2000" b="1" dirty="0"/>
              <a:t>Investors:</a:t>
            </a:r>
            <a:r>
              <a:rPr lang="en-US" sz="2000" dirty="0"/>
              <a:t> As assistance mechanism beneficiaries</a:t>
            </a:r>
          </a:p>
          <a:p>
            <a:r>
              <a:rPr lang="en-US" sz="2000" dirty="0"/>
              <a:t>Annex A: Consultation protocol</a:t>
            </a:r>
          </a:p>
          <a:p>
            <a:endParaRPr lang="en-US" dirty="0"/>
          </a:p>
        </p:txBody>
      </p:sp>
    </p:spTree>
    <p:extLst>
      <p:ext uri="{BB962C8B-B14F-4D97-AF65-F5344CB8AC3E}">
        <p14:creationId xmlns:p14="http://schemas.microsoft.com/office/powerpoint/2010/main" val="9038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C20B-5D74-BC43-8562-1BFABD363B2B}"/>
              </a:ext>
            </a:extLst>
          </p:cNvPr>
          <p:cNvSpPr>
            <a:spLocks noGrp="1"/>
          </p:cNvSpPr>
          <p:nvPr>
            <p:ph type="title"/>
          </p:nvPr>
        </p:nvSpPr>
        <p:spPr/>
        <p:txBody>
          <a:bodyPr/>
          <a:lstStyle/>
          <a:p>
            <a:r>
              <a:rPr lang="en-US" dirty="0"/>
              <a:t>Capacity Challenges Considered in Scoping Study </a:t>
            </a:r>
          </a:p>
        </p:txBody>
      </p:sp>
      <p:sp>
        <p:nvSpPr>
          <p:cNvPr id="3" name="Content Placeholder 2">
            <a:extLst>
              <a:ext uri="{FF2B5EF4-FFF2-40B4-BE49-F238E27FC236}">
                <a16:creationId xmlns:a16="http://schemas.microsoft.com/office/drawing/2014/main" id="{B7FB18AC-8980-AC4B-94AD-84361DD636DB}"/>
              </a:ext>
            </a:extLst>
          </p:cNvPr>
          <p:cNvSpPr>
            <a:spLocks noGrp="1"/>
          </p:cNvSpPr>
          <p:nvPr>
            <p:ph sz="half" idx="1"/>
          </p:nvPr>
        </p:nvSpPr>
        <p:spPr/>
        <p:txBody>
          <a:bodyPr>
            <a:normAutofit lnSpcReduction="10000"/>
          </a:bodyPr>
          <a:lstStyle/>
          <a:p>
            <a:pPr marL="0" indent="0">
              <a:buNone/>
            </a:pPr>
            <a:r>
              <a:rPr lang="en-US" b="1" dirty="0"/>
              <a:t>Policy-making and Pre-dispute Management</a:t>
            </a:r>
          </a:p>
          <a:p>
            <a:r>
              <a:rPr lang="en-US" dirty="0"/>
              <a:t>Investment policy-making</a:t>
            </a:r>
          </a:p>
          <a:p>
            <a:r>
              <a:rPr lang="en-US" dirty="0"/>
              <a:t>Treaty negotiation </a:t>
            </a:r>
          </a:p>
          <a:p>
            <a:r>
              <a:rPr lang="en-US" dirty="0"/>
              <a:t>Domestic implementation</a:t>
            </a:r>
          </a:p>
          <a:p>
            <a:r>
              <a:rPr lang="en-US" dirty="0"/>
              <a:t>Dispute prevention </a:t>
            </a:r>
          </a:p>
          <a:p>
            <a:r>
              <a:rPr lang="en-US" dirty="0"/>
              <a:t>Ongoing treaty management </a:t>
            </a:r>
          </a:p>
          <a:p>
            <a:r>
              <a:rPr lang="en-US" dirty="0"/>
              <a:t>Pre-dispute management </a:t>
            </a:r>
          </a:p>
        </p:txBody>
      </p:sp>
      <p:sp>
        <p:nvSpPr>
          <p:cNvPr id="4" name="Content Placeholder 3">
            <a:extLst>
              <a:ext uri="{FF2B5EF4-FFF2-40B4-BE49-F238E27FC236}">
                <a16:creationId xmlns:a16="http://schemas.microsoft.com/office/drawing/2014/main" id="{992F9E95-5C34-B240-A502-15C53DCF574C}"/>
              </a:ext>
            </a:extLst>
          </p:cNvPr>
          <p:cNvSpPr>
            <a:spLocks noGrp="1"/>
          </p:cNvSpPr>
          <p:nvPr>
            <p:ph sz="half" idx="2"/>
          </p:nvPr>
        </p:nvSpPr>
        <p:spPr/>
        <p:txBody>
          <a:bodyPr>
            <a:normAutofit lnSpcReduction="10000"/>
          </a:bodyPr>
          <a:lstStyle/>
          <a:p>
            <a:pPr marL="0" indent="0">
              <a:buNone/>
            </a:pPr>
            <a:r>
              <a:rPr lang="en-US" b="1" dirty="0"/>
              <a:t>Dispute management</a:t>
            </a:r>
          </a:p>
          <a:p>
            <a:r>
              <a:rPr lang="en-US" dirty="0"/>
              <a:t>Case Staffing </a:t>
            </a:r>
          </a:p>
          <a:p>
            <a:r>
              <a:rPr lang="en-US" dirty="0"/>
              <a:t>Anticipating and potentially resolving disputes</a:t>
            </a:r>
          </a:p>
          <a:p>
            <a:r>
              <a:rPr lang="en-US" dirty="0"/>
              <a:t>Appointing Arbitrators</a:t>
            </a:r>
          </a:p>
          <a:p>
            <a:r>
              <a:rPr lang="en-US" dirty="0"/>
              <a:t>Dealing with uncertainty and ambiguity </a:t>
            </a:r>
          </a:p>
          <a:p>
            <a:r>
              <a:rPr lang="en-US" dirty="0"/>
              <a:t>Working with experts</a:t>
            </a:r>
          </a:p>
          <a:p>
            <a:r>
              <a:rPr lang="en-US" dirty="0"/>
              <a:t>Discovery and information management</a:t>
            </a:r>
          </a:p>
        </p:txBody>
      </p:sp>
    </p:spTree>
    <p:extLst>
      <p:ext uri="{BB962C8B-B14F-4D97-AF65-F5344CB8AC3E}">
        <p14:creationId xmlns:p14="http://schemas.microsoft.com/office/powerpoint/2010/main" val="166989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70B7-C6A0-164B-8F60-DA036A1569AE}"/>
              </a:ext>
            </a:extLst>
          </p:cNvPr>
          <p:cNvSpPr>
            <a:spLocks noGrp="1"/>
          </p:cNvSpPr>
          <p:nvPr>
            <p:ph type="title"/>
          </p:nvPr>
        </p:nvSpPr>
        <p:spPr/>
        <p:txBody>
          <a:bodyPr/>
          <a:lstStyle/>
          <a:p>
            <a:r>
              <a:rPr lang="en-US" sz="3200" dirty="0"/>
              <a:t>ISDS Case Staffing</a:t>
            </a:r>
          </a:p>
        </p:txBody>
      </p:sp>
      <p:sp>
        <p:nvSpPr>
          <p:cNvPr id="3" name="Content Placeholder 2">
            <a:extLst>
              <a:ext uri="{FF2B5EF4-FFF2-40B4-BE49-F238E27FC236}">
                <a16:creationId xmlns:a16="http://schemas.microsoft.com/office/drawing/2014/main" id="{691B3623-965C-A245-BEA7-DAA0596F9761}"/>
              </a:ext>
            </a:extLst>
          </p:cNvPr>
          <p:cNvSpPr>
            <a:spLocks noGrp="1"/>
          </p:cNvSpPr>
          <p:nvPr>
            <p:ph sz="half" idx="1"/>
          </p:nvPr>
        </p:nvSpPr>
        <p:spPr/>
        <p:txBody>
          <a:bodyPr>
            <a:normAutofit/>
          </a:bodyPr>
          <a:lstStyle/>
          <a:p>
            <a:pPr marL="0" indent="0">
              <a:buNone/>
            </a:pPr>
            <a:r>
              <a:rPr lang="en-US" b="1" dirty="0"/>
              <a:t>Select capacity challenges</a:t>
            </a:r>
          </a:p>
          <a:p>
            <a:r>
              <a:rPr lang="en-US" dirty="0"/>
              <a:t>How states wish to internally staff depends on frequency of ISDS claims</a:t>
            </a:r>
          </a:p>
          <a:p>
            <a:r>
              <a:rPr lang="en-US" dirty="0"/>
              <a:t>Three models: </a:t>
            </a:r>
          </a:p>
          <a:p>
            <a:pPr lvl="1"/>
            <a:r>
              <a:rPr lang="en-US" dirty="0"/>
              <a:t>Hybrid (internal staff; outside counsel)</a:t>
            </a:r>
          </a:p>
          <a:p>
            <a:pPr lvl="1"/>
            <a:r>
              <a:rPr lang="en-US" dirty="0"/>
              <a:t>In-house staff</a:t>
            </a:r>
          </a:p>
          <a:p>
            <a:pPr lvl="1"/>
            <a:r>
              <a:rPr lang="en-US" dirty="0"/>
              <a:t>Outside counsel </a:t>
            </a:r>
          </a:p>
          <a:p>
            <a:r>
              <a:rPr lang="en-US" dirty="0"/>
              <a:t>Few countries have a dedicated agency</a:t>
            </a:r>
          </a:p>
        </p:txBody>
      </p:sp>
      <p:sp>
        <p:nvSpPr>
          <p:cNvPr id="4" name="Content Placeholder 3">
            <a:extLst>
              <a:ext uri="{FF2B5EF4-FFF2-40B4-BE49-F238E27FC236}">
                <a16:creationId xmlns:a16="http://schemas.microsoft.com/office/drawing/2014/main" id="{EB9384DF-A65B-F745-99F6-B0F2074F3449}"/>
              </a:ext>
            </a:extLst>
          </p:cNvPr>
          <p:cNvSpPr>
            <a:spLocks noGrp="1"/>
          </p:cNvSpPr>
          <p:nvPr>
            <p:ph sz="half" idx="2"/>
          </p:nvPr>
        </p:nvSpPr>
        <p:spPr/>
        <p:txBody>
          <a:bodyPr>
            <a:normAutofit/>
          </a:bodyPr>
          <a:lstStyle/>
          <a:p>
            <a:pPr marL="0" indent="0">
              <a:buNone/>
            </a:pPr>
            <a:r>
              <a:rPr lang="en-US" b="1" dirty="0"/>
              <a:t>How states address this issue</a:t>
            </a:r>
          </a:p>
          <a:p>
            <a:r>
              <a:rPr lang="en-US" dirty="0"/>
              <a:t>Some states feel compelled to hire the best counsel because officials and the state need to defend that choice in case of loss</a:t>
            </a:r>
          </a:p>
          <a:p>
            <a:r>
              <a:rPr lang="en-US" dirty="0"/>
              <a:t>Some states do not have or choose not to allocate funds to top counsel</a:t>
            </a:r>
          </a:p>
          <a:p>
            <a:r>
              <a:rPr lang="en-US" dirty="0"/>
              <a:t>Research suggests that developing countries are more willing to settle even unmeritorious claims</a:t>
            </a:r>
          </a:p>
        </p:txBody>
      </p:sp>
    </p:spTree>
    <p:extLst>
      <p:ext uri="{BB962C8B-B14F-4D97-AF65-F5344CB8AC3E}">
        <p14:creationId xmlns:p14="http://schemas.microsoft.com/office/powerpoint/2010/main" val="41317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E2B4-882C-0D41-B418-8689EB15998E}"/>
              </a:ext>
            </a:extLst>
          </p:cNvPr>
          <p:cNvSpPr>
            <a:spLocks noGrp="1"/>
          </p:cNvSpPr>
          <p:nvPr>
            <p:ph type="title"/>
          </p:nvPr>
        </p:nvSpPr>
        <p:spPr/>
        <p:txBody>
          <a:bodyPr/>
          <a:lstStyle/>
          <a:p>
            <a:r>
              <a:rPr lang="en-US" dirty="0"/>
              <a:t>Previous Efforts to Establish an IIL Advisory Center</a:t>
            </a:r>
          </a:p>
        </p:txBody>
      </p:sp>
      <p:sp>
        <p:nvSpPr>
          <p:cNvPr id="3" name="Content Placeholder 2">
            <a:extLst>
              <a:ext uri="{FF2B5EF4-FFF2-40B4-BE49-F238E27FC236}">
                <a16:creationId xmlns:a16="http://schemas.microsoft.com/office/drawing/2014/main" id="{A423C6C0-6225-6848-8556-2E26B443F997}"/>
              </a:ext>
            </a:extLst>
          </p:cNvPr>
          <p:cNvSpPr>
            <a:spLocks noGrp="1"/>
          </p:cNvSpPr>
          <p:nvPr>
            <p:ph sz="half" idx="1"/>
          </p:nvPr>
        </p:nvSpPr>
        <p:spPr/>
        <p:txBody>
          <a:bodyPr/>
          <a:lstStyle/>
          <a:p>
            <a:r>
              <a:rPr lang="en-US" dirty="0"/>
              <a:t>UNCTAD-IADB-OAS-VCC</a:t>
            </a:r>
          </a:p>
          <a:p>
            <a:r>
              <a:rPr lang="en-US" dirty="0"/>
              <a:t>Union of South American Nations (UNASUR)</a:t>
            </a:r>
          </a:p>
          <a:p>
            <a:r>
              <a:rPr lang="en-US" dirty="0"/>
              <a:t>Australia-New Zealand and Association of Southeast Asian Nations (ANZ-ASEAN)</a:t>
            </a:r>
          </a:p>
        </p:txBody>
      </p:sp>
      <p:sp>
        <p:nvSpPr>
          <p:cNvPr id="8" name="Rounded Rectangle 7">
            <a:extLst>
              <a:ext uri="{FF2B5EF4-FFF2-40B4-BE49-F238E27FC236}">
                <a16:creationId xmlns:a16="http://schemas.microsoft.com/office/drawing/2014/main" id="{9AB919A8-F202-3642-9DCB-CA11E56B0597}"/>
              </a:ext>
            </a:extLst>
          </p:cNvPr>
          <p:cNvSpPr/>
          <p:nvPr/>
        </p:nvSpPr>
        <p:spPr>
          <a:xfrm>
            <a:off x="6659591" y="2468031"/>
            <a:ext cx="4374279" cy="3416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t>Key take-away:</a:t>
            </a:r>
          </a:p>
          <a:p>
            <a:pPr algn="ctr"/>
            <a:endParaRPr lang="en-US" sz="1900" b="1" dirty="0"/>
          </a:p>
          <a:p>
            <a:pPr algn="ctr"/>
            <a:r>
              <a:rPr lang="en-US" sz="1900" b="1" dirty="0"/>
              <a:t> </a:t>
            </a:r>
            <a:r>
              <a:rPr lang="en-US" dirty="0"/>
              <a:t>Do not underestimate large (e.g. financing) or small (e.g. location) policy differences and objectives among states as unanticipated differences of opinion can halt or stall efforts, even when the finish line seems near</a:t>
            </a:r>
          </a:p>
          <a:p>
            <a:pPr algn="ctr"/>
            <a:endParaRPr lang="en-US" dirty="0"/>
          </a:p>
        </p:txBody>
      </p:sp>
    </p:spTree>
    <p:extLst>
      <p:ext uri="{BB962C8B-B14F-4D97-AF65-F5344CB8AC3E}">
        <p14:creationId xmlns:p14="http://schemas.microsoft.com/office/powerpoint/2010/main" val="118197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88D491-6119-114E-8C45-8D6FE6563E2B}"/>
              </a:ext>
            </a:extLst>
          </p:cNvPr>
          <p:cNvSpPr>
            <a:spLocks noGrp="1"/>
          </p:cNvSpPr>
          <p:nvPr>
            <p:ph type="title"/>
          </p:nvPr>
        </p:nvSpPr>
        <p:spPr/>
        <p:txBody>
          <a:bodyPr/>
          <a:lstStyle/>
          <a:p>
            <a:r>
              <a:rPr lang="en-US" dirty="0"/>
              <a:t>Potential Models</a:t>
            </a:r>
          </a:p>
        </p:txBody>
      </p:sp>
    </p:spTree>
    <p:extLst>
      <p:ext uri="{BB962C8B-B14F-4D97-AF65-F5344CB8AC3E}">
        <p14:creationId xmlns:p14="http://schemas.microsoft.com/office/powerpoint/2010/main" val="384524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A86A-5BB8-DC4A-A1D3-8A956E256800}"/>
              </a:ext>
            </a:extLst>
          </p:cNvPr>
          <p:cNvSpPr>
            <a:spLocks noGrp="1"/>
          </p:cNvSpPr>
          <p:nvPr>
            <p:ph type="title"/>
          </p:nvPr>
        </p:nvSpPr>
        <p:spPr/>
        <p:txBody>
          <a:bodyPr/>
          <a:lstStyle/>
          <a:p>
            <a:r>
              <a:rPr lang="en-US" dirty="0"/>
              <a:t>Institutionalized, multi-service support including legal representation</a:t>
            </a:r>
          </a:p>
        </p:txBody>
      </p:sp>
      <p:sp>
        <p:nvSpPr>
          <p:cNvPr id="3" name="Content Placeholder 2">
            <a:extLst>
              <a:ext uri="{FF2B5EF4-FFF2-40B4-BE49-F238E27FC236}">
                <a16:creationId xmlns:a16="http://schemas.microsoft.com/office/drawing/2014/main" id="{1B0E5C6F-CD23-6A42-85D3-7B09A4C1B08E}"/>
              </a:ext>
            </a:extLst>
          </p:cNvPr>
          <p:cNvSpPr>
            <a:spLocks noGrp="1"/>
          </p:cNvSpPr>
          <p:nvPr>
            <p:ph idx="1"/>
          </p:nvPr>
        </p:nvSpPr>
        <p:spPr/>
        <p:txBody>
          <a:bodyPr/>
          <a:lstStyle/>
          <a:p>
            <a:r>
              <a:rPr lang="en-US" dirty="0"/>
              <a:t>Advisory Center on WTO Law (ACWL)</a:t>
            </a:r>
          </a:p>
          <a:p>
            <a:r>
              <a:rPr lang="en-US" dirty="0"/>
              <a:t>African Legal Support Facility (ALSF)</a:t>
            </a:r>
          </a:p>
          <a:p>
            <a:r>
              <a:rPr lang="en-US" dirty="0"/>
              <a:t>International Development Law Organization’s Investment Support Program for Least-Developed Countries (ISP/LDCs)</a:t>
            </a:r>
          </a:p>
          <a:p>
            <a:endParaRPr lang="en-US" dirty="0"/>
          </a:p>
        </p:txBody>
      </p:sp>
      <p:sp>
        <p:nvSpPr>
          <p:cNvPr id="4" name="Text Placeholder 3">
            <a:extLst>
              <a:ext uri="{FF2B5EF4-FFF2-40B4-BE49-F238E27FC236}">
                <a16:creationId xmlns:a16="http://schemas.microsoft.com/office/drawing/2014/main" id="{C6A241D5-53E9-EB48-AFA2-8EA5EDD5637C}"/>
              </a:ext>
            </a:extLst>
          </p:cNvPr>
          <p:cNvSpPr>
            <a:spLocks noGrp="1"/>
          </p:cNvSpPr>
          <p:nvPr>
            <p:ph type="body" sz="half" idx="2"/>
          </p:nvPr>
        </p:nvSpPr>
        <p:spPr/>
        <p:txBody>
          <a:bodyPr/>
          <a:lstStyle/>
          <a:p>
            <a:endParaRPr lang="en-US" dirty="0"/>
          </a:p>
          <a:p>
            <a:r>
              <a:rPr lang="en-US" sz="2000" dirty="0"/>
              <a:t>Capacity Building </a:t>
            </a:r>
          </a:p>
          <a:p>
            <a:r>
              <a:rPr lang="en-US" sz="2000" dirty="0"/>
              <a:t>Negotiation Support </a:t>
            </a:r>
          </a:p>
          <a:p>
            <a:r>
              <a:rPr lang="en-US" sz="2000" dirty="0"/>
              <a:t>Policy Advice</a:t>
            </a:r>
          </a:p>
          <a:p>
            <a:r>
              <a:rPr lang="en-US" sz="2000" dirty="0"/>
              <a:t>Legal Opinions </a:t>
            </a:r>
          </a:p>
          <a:p>
            <a:r>
              <a:rPr lang="en-US" sz="2000" dirty="0"/>
              <a:t>Defense </a:t>
            </a:r>
          </a:p>
        </p:txBody>
      </p:sp>
    </p:spTree>
    <p:extLst>
      <p:ext uri="{BB962C8B-B14F-4D97-AF65-F5344CB8AC3E}">
        <p14:creationId xmlns:p14="http://schemas.microsoft.com/office/powerpoint/2010/main" val="1970618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{3F83A63D-B050-CB41-AF13-17EF201F9926}tf10001076</Template>
  <TotalTime>0</TotalTime>
  <Words>3208</Words>
  <Application>Microsoft Office PowerPoint</Application>
  <PresentationFormat>Widescreen</PresentationFormat>
  <Paragraphs>263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Securing Adequate Legal Defense in Proceedings under International Investment Agreements</vt:lpstr>
      <vt:lpstr>Scoping Study Available On WGIII Website</vt:lpstr>
      <vt:lpstr>Interviews Conducted for Scoping Study</vt:lpstr>
      <vt:lpstr>Issues Addressed in Scoping Study</vt:lpstr>
      <vt:lpstr>Capacity Challenges Considered in Scoping Study </vt:lpstr>
      <vt:lpstr>ISDS Case Staffing</vt:lpstr>
      <vt:lpstr>Previous Efforts to Establish an IIL Advisory Center</vt:lpstr>
      <vt:lpstr>Potential Models</vt:lpstr>
      <vt:lpstr>Institutionalized, multi-service support including legal representation</vt:lpstr>
      <vt:lpstr>ACWL – Overview of Activities</vt:lpstr>
      <vt:lpstr>ACWL – Fees and costs for assistance in WTO disputes</vt:lpstr>
      <vt:lpstr>ACWL as a model?  WTO and ISDS compared</vt:lpstr>
      <vt:lpstr>Institutionalized, multi-service support (no legal representation)</vt:lpstr>
      <vt:lpstr>Financial and In-Kind Support</vt:lpstr>
      <vt:lpstr>Other models described in the Scoping Study</vt:lpstr>
      <vt:lpstr>Cross-cutting issues applicable to all models </vt:lpstr>
      <vt:lpstr>Considerations around investors as beneficiaries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Guven</dc:creator>
  <cp:lastModifiedBy>Mostad-Jensen, Anne</cp:lastModifiedBy>
  <cp:revision>78</cp:revision>
  <dcterms:created xsi:type="dcterms:W3CDTF">2020-03-20T15:56:53Z</dcterms:created>
  <dcterms:modified xsi:type="dcterms:W3CDTF">2020-04-22T15:51:59Z</dcterms:modified>
</cp:coreProperties>
</file>