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6.xml" ContentType="application/vnd.openxmlformats-officedocument.presentationml.notesSlide+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0.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autoCompressPictures="0">
  <p:sldMasterIdLst>
    <p:sldMasterId id="2147483648" r:id="rId1"/>
  </p:sldMasterIdLst>
  <p:notesMasterIdLst>
    <p:notesMasterId r:id="rId15"/>
  </p:notesMasterIdLst>
  <p:sldIdLst>
    <p:sldId id="266" r:id="rId2"/>
    <p:sldId id="256" r:id="rId3"/>
    <p:sldId id="257" r:id="rId4"/>
    <p:sldId id="258" r:id="rId5"/>
    <p:sldId id="259" r:id="rId6"/>
    <p:sldId id="260" r:id="rId7"/>
    <p:sldId id="278" r:id="rId8"/>
    <p:sldId id="279" r:id="rId9"/>
    <p:sldId id="262" r:id="rId10"/>
    <p:sldId id="263" r:id="rId11"/>
    <p:sldId id="264" r:id="rId12"/>
    <p:sldId id="265" r:id="rId13"/>
    <p:sldId id="277" r:id="rId14"/>
  </p:sldIdLst>
  <p:sldSz cx="14630400" cy="8229600"/>
  <p:notesSz cx="6858000" cy="9874250"/>
  <p:embeddedFontLst>
    <p:embeddedFont>
      <p:font typeface="HY헤드라인M" panose="02030600000101010101" pitchFamily="18" charset="-127"/>
      <p:regular r:id="rId16"/>
    </p:embeddedFont>
    <p:embeddedFont>
      <p:font typeface="SourceHanSerifJP-Bold" panose="020B0600000101010101" charset="-127"/>
      <p:regular r:id="rId17"/>
    </p:embeddedFont>
    <p:embeddedFont>
      <p:font typeface="Raleway" pitchFamily="2" charset="0"/>
      <p:regular r:id="rId18"/>
      <p:bold r:id="rId19"/>
      <p:italic r:id="rId20"/>
      <p:boldItalic r:id="rId21"/>
    </p:embeddedFont>
    <p:embeddedFont>
      <p:font typeface="Roboto" panose="02000000000000000000" pitchFamily="2" charset="0"/>
      <p:regular r:id="rId22"/>
      <p:bold r:id="rId23"/>
      <p:italic r:id="rId24"/>
      <p:boldItalic r:id="rId25"/>
    </p:embeddedFont>
    <p:embeddedFont>
      <p:font typeface="맑은 고딕" panose="020B0503020000020004" pitchFamily="50" charset="-127"/>
      <p:regular r:id="rId26"/>
      <p:bold r:id="rId27"/>
    </p:embeddedFont>
  </p:embeddedFontLst>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4610"/>
  </p:normalViewPr>
  <p:slideViewPr>
    <p:cSldViewPr snapToGrid="0" snapToObjects="1">
      <p:cViewPr varScale="1">
        <p:scale>
          <a:sx n="70" d="100"/>
          <a:sy n="70" d="100"/>
        </p:scale>
        <p:origin x="600" y="43"/>
      </p:cViewPr>
      <p:guideLst/>
    </p:cSldViewPr>
  </p:slideViewPr>
  <p:notesTextViewPr>
    <p:cViewPr>
      <p:scale>
        <a:sx n="1" d="1"/>
        <a:sy n="1" d="1"/>
      </p:scale>
      <p:origin x="0" y="0"/>
    </p:cViewPr>
  </p:notesTextViewPr>
  <p:notesViewPr>
    <p:cSldViewPr snapToGrid="0" snapToObjects="1">
      <p:cViewPr varScale="1">
        <p:scale>
          <a:sx n="77" d="100"/>
          <a:sy n="77" d="100"/>
        </p:scale>
        <p:origin x="5648" y="10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font" Target="fonts/font11.fntdata"/><Relationship Id="rId3" Type="http://schemas.openxmlformats.org/officeDocument/2006/relationships/slide" Target="slides/slide2.xml"/><Relationship Id="rId21" Type="http://schemas.openxmlformats.org/officeDocument/2006/relationships/font" Target="fonts/font6.fntdata"/><Relationship Id="rId34"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font" Target="fonts/font10.fntdata"/><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9.fntdata"/><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font" Target="fonts/font8.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4.fntdata"/><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7.fntdata"/><Relationship Id="rId27" Type="http://schemas.openxmlformats.org/officeDocument/2006/relationships/font" Target="fonts/font12.fntdata"/><Relationship Id="rId30"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8546576"/>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66925" tIns="33462" rIns="66925" bIns="33462"/>
          <a:lstStyle/>
          <a:p>
            <a:endParaRPr lang="en-US" dirty="0"/>
          </a:p>
        </p:txBody>
      </p:sp>
      <p:sp>
        <p:nvSpPr>
          <p:cNvPr id="4" name="Slide Number Placeholder 3"/>
          <p:cNvSpPr>
            <a:spLocks noGrp="1"/>
          </p:cNvSpPr>
          <p:nvPr>
            <p:ph type="sldNum" sz="quarter" idx="10"/>
          </p:nvPr>
        </p:nvSpPr>
        <p:spPr/>
        <p:txBody>
          <a:bodyPr lIns="66925" tIns="33462" rIns="66925" bIns="33462"/>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66925" tIns="33462" rIns="66925" bIns="33462"/>
          <a:lstStyle/>
          <a:p>
            <a:endParaRPr lang="en-US" dirty="0"/>
          </a:p>
        </p:txBody>
      </p:sp>
      <p:sp>
        <p:nvSpPr>
          <p:cNvPr id="4" name="Slide Number Placeholder 3"/>
          <p:cNvSpPr>
            <a:spLocks noGrp="1"/>
          </p:cNvSpPr>
          <p:nvPr>
            <p:ph type="sldNum" sz="quarter" idx="10"/>
          </p:nvPr>
        </p:nvSpPr>
        <p:spPr/>
        <p:txBody>
          <a:bodyPr lIns="66925" tIns="33462" rIns="66925" bIns="33462"/>
          <a:lstStyle/>
          <a:p>
            <a:fld id="{F7021451-1387-4CA6-816F-3879F97B5CBC}" type="slidenum">
              <a:rPr lang="en-US"/>
              <a:t>11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66925" tIns="33462" rIns="66925" bIns="33462"/>
          <a:lstStyle/>
          <a:p>
            <a:endParaRPr lang="en-US" dirty="0"/>
          </a:p>
        </p:txBody>
      </p:sp>
      <p:sp>
        <p:nvSpPr>
          <p:cNvPr id="4" name="Slide Number Placeholder 3"/>
          <p:cNvSpPr>
            <a:spLocks noGrp="1"/>
          </p:cNvSpPr>
          <p:nvPr>
            <p:ph type="sldNum" sz="quarter" idx="10"/>
          </p:nvPr>
        </p:nvSpPr>
        <p:spPr/>
        <p:txBody>
          <a:bodyPr lIns="66925" tIns="33462" rIns="66925" bIns="33462"/>
          <a:lstStyle/>
          <a:p>
            <a:fld id="{F7021451-1387-4CA6-816F-3879F97B5CBC}" type="slidenum">
              <a:rPr lang="en-US"/>
              <a:t>12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66925" tIns="33462" rIns="66925" bIns="33462"/>
          <a:lstStyle/>
          <a:p>
            <a:endParaRPr lang="en-US" dirty="0"/>
          </a:p>
        </p:txBody>
      </p:sp>
      <p:sp>
        <p:nvSpPr>
          <p:cNvPr id="4" name="Slide Number Placeholder 3"/>
          <p:cNvSpPr>
            <a:spLocks noGrp="1"/>
          </p:cNvSpPr>
          <p:nvPr>
            <p:ph type="sldNum" sz="quarter" idx="10"/>
          </p:nvPr>
        </p:nvSpPr>
        <p:spPr/>
        <p:txBody>
          <a:bodyPr lIns="66925" tIns="33462" rIns="66925" bIns="33462"/>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66925" tIns="33462" rIns="66925" bIns="33462"/>
          <a:lstStyle/>
          <a:p>
            <a:endParaRPr lang="en-US" dirty="0"/>
          </a:p>
        </p:txBody>
      </p:sp>
      <p:sp>
        <p:nvSpPr>
          <p:cNvPr id="4" name="Slide Number Placeholder 3"/>
          <p:cNvSpPr>
            <a:spLocks noGrp="1"/>
          </p:cNvSpPr>
          <p:nvPr>
            <p:ph type="sldNum" sz="quarter" idx="10"/>
          </p:nvPr>
        </p:nvSpPr>
        <p:spPr/>
        <p:txBody>
          <a:bodyPr lIns="66925" tIns="33462" rIns="66925" bIns="33462"/>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66925" tIns="33462" rIns="66925" bIns="33462"/>
          <a:lstStyle/>
          <a:p>
            <a:endParaRPr lang="en-US" dirty="0"/>
          </a:p>
        </p:txBody>
      </p:sp>
      <p:sp>
        <p:nvSpPr>
          <p:cNvPr id="4" name="Slide Number Placeholder 3"/>
          <p:cNvSpPr>
            <a:spLocks noGrp="1"/>
          </p:cNvSpPr>
          <p:nvPr>
            <p:ph type="sldNum" sz="quarter" idx="10"/>
          </p:nvPr>
        </p:nvSpPr>
        <p:spPr/>
        <p:txBody>
          <a:bodyPr lIns="66925" tIns="33462" rIns="66925" bIns="33462"/>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66925" tIns="33462" rIns="66925" bIns="33462"/>
          <a:lstStyle/>
          <a:p>
            <a:endParaRPr lang="en-US" dirty="0"/>
          </a:p>
        </p:txBody>
      </p:sp>
      <p:sp>
        <p:nvSpPr>
          <p:cNvPr id="4" name="Slide Number Placeholder 3"/>
          <p:cNvSpPr>
            <a:spLocks noGrp="1"/>
          </p:cNvSpPr>
          <p:nvPr>
            <p:ph type="sldNum" sz="quarter" idx="10"/>
          </p:nvPr>
        </p:nvSpPr>
        <p:spPr/>
        <p:txBody>
          <a:bodyPr lIns="66925" tIns="33462" rIns="66925" bIns="33462"/>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66925" tIns="33462" rIns="66925" bIns="33462"/>
          <a:lstStyle/>
          <a:p>
            <a:endParaRPr lang="en-US" dirty="0"/>
          </a:p>
        </p:txBody>
      </p:sp>
      <p:sp>
        <p:nvSpPr>
          <p:cNvPr id="4" name="Slide Number Placeholder 3"/>
          <p:cNvSpPr>
            <a:spLocks noGrp="1"/>
          </p:cNvSpPr>
          <p:nvPr>
            <p:ph type="sldNum" sz="quarter" idx="10"/>
          </p:nvPr>
        </p:nvSpPr>
        <p:spPr/>
        <p:txBody>
          <a:bodyPr lIns="66925" tIns="33462" rIns="66925" bIns="33462"/>
          <a:lstStyle/>
          <a:p>
            <a:fld id="{F7021451-1387-4CA6-816F-3879F97B5CBC}" type="slidenum">
              <a:rPr lang="en-US"/>
              <a:t>7</a:t>
            </a:fld>
            <a:endParaRPr lang="en-US"/>
          </a:p>
        </p:txBody>
      </p:sp>
    </p:spTree>
    <p:extLst>
      <p:ext uri="{BB962C8B-B14F-4D97-AF65-F5344CB8AC3E}">
        <p14:creationId xmlns:p14="http://schemas.microsoft.com/office/powerpoint/2010/main" val="16910017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66925" tIns="33462" rIns="66925" bIns="33462"/>
          <a:lstStyle/>
          <a:p>
            <a:endParaRPr lang="en-US" dirty="0"/>
          </a:p>
        </p:txBody>
      </p:sp>
      <p:sp>
        <p:nvSpPr>
          <p:cNvPr id="4" name="Slide Number Placeholder 3"/>
          <p:cNvSpPr>
            <a:spLocks noGrp="1"/>
          </p:cNvSpPr>
          <p:nvPr>
            <p:ph type="sldNum" sz="quarter" idx="10"/>
          </p:nvPr>
        </p:nvSpPr>
        <p:spPr/>
        <p:txBody>
          <a:bodyPr lIns="66925" tIns="33462" rIns="66925" bIns="33462"/>
          <a:lstStyle/>
          <a:p>
            <a:fld id="{F7021451-1387-4CA6-816F-3879F97B5CBC}" type="slidenum">
              <a:rPr lang="en-US"/>
              <a:t>8</a:t>
            </a:fld>
            <a:endParaRPr lang="en-US"/>
          </a:p>
        </p:txBody>
      </p:sp>
    </p:spTree>
    <p:extLst>
      <p:ext uri="{BB962C8B-B14F-4D97-AF65-F5344CB8AC3E}">
        <p14:creationId xmlns:p14="http://schemas.microsoft.com/office/powerpoint/2010/main" val="38071324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66925" tIns="33462" rIns="66925" bIns="33462"/>
          <a:lstStyle/>
          <a:p>
            <a:endParaRPr lang="en-US" dirty="0"/>
          </a:p>
        </p:txBody>
      </p:sp>
      <p:sp>
        <p:nvSpPr>
          <p:cNvPr id="4" name="Slide Number Placeholder 3"/>
          <p:cNvSpPr>
            <a:spLocks noGrp="1"/>
          </p:cNvSpPr>
          <p:nvPr>
            <p:ph type="sldNum" sz="quarter" idx="10"/>
          </p:nvPr>
        </p:nvSpPr>
        <p:spPr/>
        <p:txBody>
          <a:bodyPr lIns="66925" tIns="33462" rIns="66925" bIns="33462"/>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66925" tIns="33462" rIns="66925" bIns="33462"/>
          <a:lstStyle/>
          <a:p>
            <a:endParaRPr lang="en-US" dirty="0"/>
          </a:p>
        </p:txBody>
      </p:sp>
      <p:sp>
        <p:nvSpPr>
          <p:cNvPr id="4" name="Slide Number Placeholder 3"/>
          <p:cNvSpPr>
            <a:spLocks noGrp="1"/>
          </p:cNvSpPr>
          <p:nvPr>
            <p:ph type="sldNum" sz="quarter" idx="10"/>
          </p:nvPr>
        </p:nvSpPr>
        <p:spPr/>
        <p:txBody>
          <a:bodyPr lIns="66925" tIns="33462" rIns="66925" bIns="33462"/>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Slide 9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ECECF3"/>
          </a:solidFill>
          <a:ln/>
        </p:spPr>
      </p:sp>
      <p:sp>
        <p:nvSpPr>
          <p:cNvPr id="3" name="Shape 1"/>
          <p:cNvSpPr/>
          <p:nvPr/>
        </p:nvSpPr>
        <p:spPr>
          <a:xfrm>
            <a:off x="0" y="0"/>
            <a:ext cx="14630400" cy="8229600"/>
          </a:xfrm>
          <a:prstGeom prst="rect">
            <a:avLst/>
          </a:prstGeom>
          <a:solidFill>
            <a:srgbClr val="FFFFFF">
              <a:alpha val="95000"/>
            </a:srgbClr>
          </a:solidFill>
          <a:ln/>
        </p:spPr>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lide 10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ECECF3"/>
          </a:solidFill>
          <a:ln/>
        </p:spPr>
      </p:sp>
      <p:sp>
        <p:nvSpPr>
          <p:cNvPr id="3" name="Shape 1"/>
          <p:cNvSpPr/>
          <p:nvPr/>
        </p:nvSpPr>
        <p:spPr>
          <a:xfrm>
            <a:off x="0" y="0"/>
            <a:ext cx="14630400" cy="8229600"/>
          </a:xfrm>
          <a:prstGeom prst="rect">
            <a:avLst/>
          </a:prstGeom>
          <a:solidFill>
            <a:srgbClr val="FFFFFF">
              <a:alpha val="95000"/>
            </a:srgbClr>
          </a:solidFill>
          <a:ln/>
        </p:spPr>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5006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lide 1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ECECF3"/>
          </a:solidFill>
          <a:ln/>
        </p:spPr>
      </p:sp>
      <p:sp>
        <p:nvSpPr>
          <p:cNvPr id="3" name="Shape 1"/>
          <p:cNvSpPr/>
          <p:nvPr/>
        </p:nvSpPr>
        <p:spPr>
          <a:xfrm>
            <a:off x="0" y="0"/>
            <a:ext cx="14630400" cy="8229600"/>
          </a:xfrm>
          <a:prstGeom prst="rect">
            <a:avLst/>
          </a:prstGeom>
          <a:solidFill>
            <a:srgbClr val="FFFFFF">
              <a:alpha val="95000"/>
            </a:srgbClr>
          </a:solidFill>
          <a:ln/>
        </p:spPr>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lide 2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ECECF3"/>
          </a:solidFill>
          <a:ln/>
        </p:spPr>
      </p:sp>
      <p:sp>
        <p:nvSpPr>
          <p:cNvPr id="3" name="Shape 1"/>
          <p:cNvSpPr/>
          <p:nvPr/>
        </p:nvSpPr>
        <p:spPr>
          <a:xfrm>
            <a:off x="0" y="0"/>
            <a:ext cx="14630400" cy="8229600"/>
          </a:xfrm>
          <a:prstGeom prst="rect">
            <a:avLst/>
          </a:prstGeom>
          <a:solidFill>
            <a:srgbClr val="FFFFFF">
              <a:alpha val="95000"/>
            </a:srgbClr>
          </a:solidFill>
          <a:ln/>
        </p:spPr>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lide 3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ECECF3"/>
          </a:solidFill>
          <a:ln/>
        </p:spPr>
      </p:sp>
      <p:sp>
        <p:nvSpPr>
          <p:cNvPr id="3" name="Shape 1"/>
          <p:cNvSpPr/>
          <p:nvPr/>
        </p:nvSpPr>
        <p:spPr>
          <a:xfrm>
            <a:off x="0" y="0"/>
            <a:ext cx="14630400" cy="8229600"/>
          </a:xfrm>
          <a:prstGeom prst="rect">
            <a:avLst/>
          </a:prstGeom>
          <a:solidFill>
            <a:srgbClr val="FFFFFF">
              <a:alpha val="95000"/>
            </a:srgbClr>
          </a:solidFill>
          <a:ln/>
        </p:spPr>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lide 4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ECECF3"/>
          </a:solidFill>
          <a:ln/>
        </p:spPr>
      </p:sp>
      <p:sp>
        <p:nvSpPr>
          <p:cNvPr id="3" name="Shape 1"/>
          <p:cNvSpPr/>
          <p:nvPr/>
        </p:nvSpPr>
        <p:spPr>
          <a:xfrm>
            <a:off x="0" y="0"/>
            <a:ext cx="14630400" cy="8229600"/>
          </a:xfrm>
          <a:prstGeom prst="rect">
            <a:avLst/>
          </a:prstGeom>
          <a:solidFill>
            <a:srgbClr val="FFFFFF">
              <a:alpha val="95000"/>
            </a:srgbClr>
          </a:solidFill>
          <a:ln/>
        </p:spPr>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lide 5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ECECF3"/>
          </a:solidFill>
          <a:ln/>
        </p:spPr>
      </p:sp>
      <p:sp>
        <p:nvSpPr>
          <p:cNvPr id="3" name="Shape 1"/>
          <p:cNvSpPr/>
          <p:nvPr/>
        </p:nvSpPr>
        <p:spPr>
          <a:xfrm>
            <a:off x="0" y="0"/>
            <a:ext cx="14630400" cy="8229600"/>
          </a:xfrm>
          <a:prstGeom prst="rect">
            <a:avLst/>
          </a:prstGeom>
          <a:solidFill>
            <a:srgbClr val="FFFFFF">
              <a:alpha val="95000"/>
            </a:srgbClr>
          </a:solidFill>
          <a:ln/>
        </p:spPr>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lide 6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ECECF3"/>
          </a:solidFill>
          <a:ln/>
        </p:spPr>
      </p:sp>
      <p:sp>
        <p:nvSpPr>
          <p:cNvPr id="3" name="Shape 1"/>
          <p:cNvSpPr/>
          <p:nvPr/>
        </p:nvSpPr>
        <p:spPr>
          <a:xfrm>
            <a:off x="0" y="0"/>
            <a:ext cx="14630400" cy="8229600"/>
          </a:xfrm>
          <a:prstGeom prst="rect">
            <a:avLst/>
          </a:prstGeom>
          <a:solidFill>
            <a:srgbClr val="FFFFFF">
              <a:alpha val="95000"/>
            </a:srgbClr>
          </a:solidFill>
          <a:ln/>
        </p:spPr>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lide 7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ECECF3"/>
          </a:solidFill>
          <a:ln/>
        </p:spPr>
      </p:sp>
      <p:sp>
        <p:nvSpPr>
          <p:cNvPr id="3" name="Shape 1"/>
          <p:cNvSpPr/>
          <p:nvPr/>
        </p:nvSpPr>
        <p:spPr>
          <a:xfrm>
            <a:off x="0" y="0"/>
            <a:ext cx="14630400" cy="8229600"/>
          </a:xfrm>
          <a:prstGeom prst="rect">
            <a:avLst/>
          </a:prstGeom>
          <a:solidFill>
            <a:srgbClr val="FFFFFF">
              <a:alpha val="95000"/>
            </a:srgbClr>
          </a:solidFill>
          <a:ln/>
        </p:spPr>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lide 8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ECECF3"/>
          </a:solidFill>
          <a:ln/>
        </p:spPr>
      </p:sp>
      <p:sp>
        <p:nvSpPr>
          <p:cNvPr id="3" name="Shape 1"/>
          <p:cNvSpPr/>
          <p:nvPr/>
        </p:nvSpPr>
        <p:spPr>
          <a:xfrm>
            <a:off x="0" y="0"/>
            <a:ext cx="14630400" cy="8229600"/>
          </a:xfrm>
          <a:prstGeom prst="rect">
            <a:avLst/>
          </a:prstGeom>
          <a:solidFill>
            <a:srgbClr val="FFFFFF">
              <a:alpha val="95000"/>
            </a:srgbClr>
          </a:solidFill>
          <a:ln/>
        </p:spPr>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9.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0.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rot="739900">
            <a:off x="4379229" y="-939293"/>
            <a:ext cx="11193030" cy="7281173"/>
          </a:xfrm>
          <a:custGeom>
            <a:avLst/>
            <a:gdLst>
              <a:gd name="connsiteX0" fmla="*/ 0 w 9327525"/>
              <a:gd name="connsiteY0" fmla="*/ 1749144 h 6067644"/>
              <a:gd name="connsiteX1" fmla="*/ 8001051 w 9327525"/>
              <a:gd name="connsiteY1" fmla="*/ 0 h 6067644"/>
              <a:gd name="connsiteX2" fmla="*/ 9327525 w 9327525"/>
              <a:gd name="connsiteY2" fmla="*/ 6067644 h 6067644"/>
              <a:gd name="connsiteX3" fmla="*/ 418934 w 9327525"/>
              <a:gd name="connsiteY3" fmla="*/ 6067644 h 6067644"/>
              <a:gd name="connsiteX4" fmla="*/ 0 w 9327525"/>
              <a:gd name="connsiteY4" fmla="*/ 5648710 h 6067644"/>
            </a:gdLst>
            <a:ahLst/>
            <a:cxnLst/>
            <a:rect l="l" t="t" r="r" b="b"/>
            <a:pathLst>
              <a:path w="9327525" h="6067644">
                <a:moveTo>
                  <a:pt x="0" y="1749144"/>
                </a:moveTo>
                <a:lnTo>
                  <a:pt x="8001051" y="0"/>
                </a:lnTo>
                <a:lnTo>
                  <a:pt x="9327525" y="6067644"/>
                </a:lnTo>
                <a:lnTo>
                  <a:pt x="418934" y="6067644"/>
                </a:lnTo>
                <a:cubicBezTo>
                  <a:pt x="187563" y="6067644"/>
                  <a:pt x="0" y="5880081"/>
                  <a:pt x="0" y="5648710"/>
                </a:cubicBezTo>
                <a:close/>
              </a:path>
            </a:pathLst>
          </a:custGeom>
          <a:solidFill>
            <a:schemeClr val="accent1">
              <a:lumMod val="60000"/>
              <a:lumOff val="40000"/>
            </a:schemeClr>
          </a:solidFill>
          <a:ln w="12700" cap="sq">
            <a:noFill/>
            <a:miter/>
          </a:ln>
        </p:spPr>
        <p:txBody>
          <a:bodyPr vert="horz" wrap="square" lIns="109728" tIns="54864" rIns="109728" bIns="54864" rtlCol="0" anchor="ctr"/>
          <a:lstStyle/>
          <a:p>
            <a:pPr algn="ctr">
              <a:lnSpc>
                <a:spcPct val="110000"/>
              </a:lnSpc>
            </a:pPr>
            <a:endParaRPr kumimoji="1" lang="zh-CN" altLang="en-US" sz="2160" dirty="0"/>
          </a:p>
        </p:txBody>
      </p:sp>
      <p:pic>
        <p:nvPicPr>
          <p:cNvPr id="3" name="그림 2"/>
          <p:cNvPicPr>
            <a:picLocks noChangeAspect="1"/>
          </p:cNvPicPr>
          <p:nvPr/>
        </p:nvPicPr>
        <p:blipFill>
          <a:blip r:embed="rId2">
            <a:alphaModFix/>
          </a:blip>
          <a:srcRect l="38655" t="37506" r="25880"/>
          <a:stretch>
            <a:fillRect/>
          </a:stretch>
        </p:blipFill>
        <p:spPr>
          <a:xfrm rot="741945">
            <a:off x="-243191" y="-510576"/>
            <a:ext cx="4366166" cy="3712663"/>
          </a:xfrm>
          <a:custGeom>
            <a:avLst/>
            <a:gdLst>
              <a:gd name="connsiteX0" fmla="*/ 0 w 3638472"/>
              <a:gd name="connsiteY0" fmla="*/ 797690 h 3093886"/>
              <a:gd name="connsiteX1" fmla="*/ 3638472 w 3638472"/>
              <a:gd name="connsiteY1" fmla="*/ 0 h 3093886"/>
              <a:gd name="connsiteX2" fmla="*/ 3638472 w 3638472"/>
              <a:gd name="connsiteY2" fmla="*/ 2705283 h 3093886"/>
              <a:gd name="connsiteX3" fmla="*/ 3249869 w 3638472"/>
              <a:gd name="connsiteY3" fmla="*/ 3093886 h 3093886"/>
              <a:gd name="connsiteX4" fmla="*/ 503412 w 3638472"/>
              <a:gd name="connsiteY4" fmla="*/ 3093886 h 3093886"/>
            </a:gdLst>
            <a:ahLst/>
            <a:cxnLst/>
            <a:rect l="l" t="t" r="r" b="b"/>
            <a:pathLst>
              <a:path w="3638472" h="3093886">
                <a:moveTo>
                  <a:pt x="0" y="797690"/>
                </a:moveTo>
                <a:lnTo>
                  <a:pt x="3638472" y="0"/>
                </a:lnTo>
                <a:lnTo>
                  <a:pt x="3638472" y="2705283"/>
                </a:lnTo>
                <a:cubicBezTo>
                  <a:pt x="3638472" y="2919903"/>
                  <a:pt x="3464489" y="3093886"/>
                  <a:pt x="3249869" y="3093886"/>
                </a:cubicBezTo>
                <a:lnTo>
                  <a:pt x="503412" y="3093886"/>
                </a:lnTo>
                <a:close/>
              </a:path>
            </a:pathLst>
          </a:custGeom>
          <a:noFill/>
          <a:ln>
            <a:noFill/>
          </a:ln>
        </p:spPr>
      </p:pic>
      <p:sp>
        <p:nvSpPr>
          <p:cNvPr id="4" name="标题 1"/>
          <p:cNvSpPr txBox="1"/>
          <p:nvPr/>
        </p:nvSpPr>
        <p:spPr>
          <a:xfrm rot="739900">
            <a:off x="-575909" y="3481717"/>
            <a:ext cx="3818941" cy="4980606"/>
          </a:xfrm>
          <a:custGeom>
            <a:avLst/>
            <a:gdLst>
              <a:gd name="connsiteX0" fmla="*/ 0 w 3182451"/>
              <a:gd name="connsiteY0" fmla="*/ 0 h 4150505"/>
              <a:gd name="connsiteX1" fmla="*/ 2763517 w 3182451"/>
              <a:gd name="connsiteY1" fmla="*/ 0 h 4150505"/>
              <a:gd name="connsiteX2" fmla="*/ 3182451 w 3182451"/>
              <a:gd name="connsiteY2" fmla="*/ 418934 h 4150505"/>
              <a:gd name="connsiteX3" fmla="*/ 3182451 w 3182451"/>
              <a:gd name="connsiteY3" fmla="*/ 3653137 h 4150505"/>
              <a:gd name="connsiteX4" fmla="*/ 907359 w 3182451"/>
              <a:gd name="connsiteY4" fmla="*/ 4150505 h 4150505"/>
            </a:gdLst>
            <a:ahLst/>
            <a:cxnLst/>
            <a:rect l="l" t="t" r="r" b="b"/>
            <a:pathLst>
              <a:path w="3182451" h="4150505">
                <a:moveTo>
                  <a:pt x="0" y="0"/>
                </a:moveTo>
                <a:lnTo>
                  <a:pt x="2763517" y="0"/>
                </a:lnTo>
                <a:cubicBezTo>
                  <a:pt x="2994888" y="0"/>
                  <a:pt x="3182451" y="187563"/>
                  <a:pt x="3182451" y="418934"/>
                </a:cubicBezTo>
                <a:lnTo>
                  <a:pt x="3182451" y="3653137"/>
                </a:lnTo>
                <a:lnTo>
                  <a:pt x="907359" y="4150505"/>
                </a:lnTo>
                <a:close/>
              </a:path>
            </a:pathLst>
          </a:custGeom>
          <a:gradFill>
            <a:gsLst>
              <a:gs pos="0">
                <a:schemeClr val="accent2"/>
              </a:gs>
              <a:gs pos="100000">
                <a:schemeClr val="accent1"/>
              </a:gs>
            </a:gsLst>
            <a:lin ang="18900000" scaled="0"/>
          </a:gradFill>
          <a:ln w="12700" cap="sq">
            <a:noFill/>
            <a:miter/>
          </a:ln>
        </p:spPr>
        <p:txBody>
          <a:bodyPr vert="horz" wrap="square" lIns="109728" tIns="54864" rIns="109728" bIns="54864" rtlCol="0" anchor="ctr"/>
          <a:lstStyle/>
          <a:p>
            <a:pPr algn="ctr">
              <a:lnSpc>
                <a:spcPct val="110000"/>
              </a:lnSpc>
            </a:pPr>
            <a:endParaRPr kumimoji="1" lang="zh-CN" altLang="en-US" sz="2160"/>
          </a:p>
        </p:txBody>
      </p:sp>
      <p:grpSp>
        <p:nvGrpSpPr>
          <p:cNvPr id="5" name="그룹 4"/>
          <p:cNvGrpSpPr/>
          <p:nvPr/>
        </p:nvGrpSpPr>
        <p:grpSpPr>
          <a:xfrm>
            <a:off x="1545969" y="4224931"/>
            <a:ext cx="970026" cy="970026"/>
            <a:chOff x="1288307" y="3520775"/>
            <a:chExt cx="808355" cy="808355"/>
          </a:xfrm>
        </p:grpSpPr>
        <p:sp>
          <p:nvSpPr>
            <p:cNvPr id="6" name="标题 1"/>
            <p:cNvSpPr txBox="1"/>
            <p:nvPr/>
          </p:nvSpPr>
          <p:spPr>
            <a:xfrm>
              <a:off x="1288307" y="3520775"/>
              <a:ext cx="808355" cy="808355"/>
            </a:xfrm>
            <a:prstGeom prst="ellipse">
              <a:avLst/>
            </a:prstGeom>
            <a:solidFill>
              <a:schemeClr val="bg1"/>
            </a:solidFill>
            <a:ln w="12700" cap="sq">
              <a:noFill/>
              <a:miter/>
            </a:ln>
            <a:effectLst>
              <a:outerShdw blurRad="371108" dist="38100" dir="5400000" algn="t" rotWithShape="0">
                <a:srgbClr val="000000">
                  <a:alpha val="30000"/>
                </a:srgbClr>
              </a:outerShdw>
            </a:effectLst>
          </p:spPr>
          <p:txBody>
            <a:bodyPr vert="horz" wrap="square" lIns="109728" tIns="54864" rIns="109728" bIns="54864" rtlCol="0" anchor="ctr"/>
            <a:lstStyle/>
            <a:p>
              <a:pPr algn="ctr">
                <a:lnSpc>
                  <a:spcPct val="110000"/>
                </a:lnSpc>
              </a:pPr>
              <a:endParaRPr kumimoji="1" lang="zh-CN" altLang="en-US" sz="2160"/>
            </a:p>
          </p:txBody>
        </p:sp>
        <p:sp>
          <p:nvSpPr>
            <p:cNvPr id="7" name="标题 1"/>
            <p:cNvSpPr txBox="1"/>
            <p:nvPr/>
          </p:nvSpPr>
          <p:spPr>
            <a:xfrm>
              <a:off x="1530376" y="3732621"/>
              <a:ext cx="384666" cy="384666"/>
            </a:xfrm>
            <a:prstGeom prst="chevron">
              <a:avLst/>
            </a:prstGeom>
            <a:gradFill>
              <a:gsLst>
                <a:gs pos="0">
                  <a:schemeClr val="accent2"/>
                </a:gs>
                <a:gs pos="100000">
                  <a:schemeClr val="accent1"/>
                </a:gs>
              </a:gsLst>
              <a:lin ang="0" scaled="0"/>
            </a:gradFill>
            <a:ln w="12700" cap="sq">
              <a:noFill/>
              <a:miter/>
            </a:ln>
          </p:spPr>
          <p:txBody>
            <a:bodyPr vert="horz" wrap="square" lIns="109728" tIns="54864" rIns="109728" bIns="54864" rtlCol="0" anchor="ctr"/>
            <a:lstStyle/>
            <a:p>
              <a:pPr algn="ctr">
                <a:lnSpc>
                  <a:spcPct val="110000"/>
                </a:lnSpc>
              </a:pPr>
              <a:endParaRPr kumimoji="1" lang="zh-CN" altLang="en-US" sz="2160"/>
            </a:p>
          </p:txBody>
        </p:sp>
      </p:grpSp>
      <p:sp>
        <p:nvSpPr>
          <p:cNvPr id="8" name="标题 1"/>
          <p:cNvSpPr txBox="1"/>
          <p:nvPr/>
        </p:nvSpPr>
        <p:spPr>
          <a:xfrm>
            <a:off x="5267721" y="2260546"/>
            <a:ext cx="8709584" cy="1380401"/>
          </a:xfrm>
          <a:prstGeom prst="rect">
            <a:avLst/>
          </a:prstGeom>
          <a:noFill/>
          <a:ln>
            <a:noFill/>
          </a:ln>
        </p:spPr>
        <p:txBody>
          <a:bodyPr vert="horz" wrap="square" lIns="109728" tIns="54864" rIns="109728" bIns="54864" rtlCol="0" anchor="ctr"/>
          <a:lstStyle/>
          <a:p>
            <a:pPr algn="ctr" latinLnBrk="0">
              <a:lnSpc>
                <a:spcPct val="130000"/>
              </a:lnSpc>
            </a:pPr>
            <a:r>
              <a:rPr kumimoji="1" lang="en-US" altLang="zh-CN" sz="2400" b="1" dirty="0">
                <a:ln w="12700">
                  <a:noFill/>
                </a:ln>
                <a:latin typeface="HY헤드라인M" panose="02030600000101010101" pitchFamily="18" charset="-127"/>
                <a:ea typeface="HY헤드라인M" panose="02030600000101010101" pitchFamily="18" charset="-127"/>
                <a:cs typeface="SourceHanSerifJP-Bold"/>
              </a:rPr>
              <a:t>Security Interests in Digital Assets under Korean Law - Possibility, Limitations and Legal Protection Gaps</a:t>
            </a:r>
            <a:endParaRPr kumimoji="1" lang="zh-CN" altLang="en-US" sz="2400" b="1" dirty="0">
              <a:latin typeface="HY헤드라인M" panose="02030600000101010101" pitchFamily="18" charset="-127"/>
            </a:endParaRPr>
          </a:p>
        </p:txBody>
      </p:sp>
      <p:pic>
        <p:nvPicPr>
          <p:cNvPr id="10" name="그림 9"/>
          <p:cNvPicPr>
            <a:picLocks noChangeAspect="1"/>
          </p:cNvPicPr>
          <p:nvPr/>
        </p:nvPicPr>
        <p:blipFill>
          <a:blip r:embed="rId2">
            <a:alphaModFix/>
          </a:blip>
          <a:srcRect t="31249" r="19512" b="27380"/>
          <a:stretch>
            <a:fillRect/>
          </a:stretch>
        </p:blipFill>
        <p:spPr>
          <a:xfrm rot="618456">
            <a:off x="3404084" y="6466974"/>
            <a:ext cx="11212583" cy="2815208"/>
          </a:xfrm>
          <a:custGeom>
            <a:avLst/>
            <a:gdLst>
              <a:gd name="connsiteX0" fmla="*/ 312782 w 9343819"/>
              <a:gd name="connsiteY0" fmla="*/ 6094 h 2317620"/>
              <a:gd name="connsiteX1" fmla="*/ 393284 w 9343819"/>
              <a:gd name="connsiteY1" fmla="*/ 145 h 2317620"/>
              <a:gd name="connsiteX2" fmla="*/ 9274543 w 9343819"/>
              <a:gd name="connsiteY2" fmla="*/ 237366 h 2317620"/>
              <a:gd name="connsiteX3" fmla="*/ 9343819 w 9343819"/>
              <a:gd name="connsiteY3" fmla="*/ 618279 h 2317620"/>
              <a:gd name="connsiteX4" fmla="*/ 0 w 9343819"/>
              <a:gd name="connsiteY4" fmla="*/ 2317620 h 2317620"/>
              <a:gd name="connsiteX5" fmla="*/ 0 w 9343819"/>
              <a:gd name="connsiteY5" fmla="*/ 292023 h 2317620"/>
              <a:gd name="connsiteX6" fmla="*/ 12101 w 9343819"/>
              <a:gd name="connsiteY6" fmla="*/ 251551 h 2317620"/>
              <a:gd name="connsiteX7" fmla="*/ 312782 w 9343819"/>
              <a:gd name="connsiteY7" fmla="*/ 6094 h 2317620"/>
            </a:gdLst>
            <a:ahLst/>
            <a:cxnLst/>
            <a:rect l="l" t="t" r="r" b="b"/>
            <a:pathLst>
              <a:path w="9343819" h="2317620">
                <a:moveTo>
                  <a:pt x="312782" y="6094"/>
                </a:moveTo>
                <a:cubicBezTo>
                  <a:pt x="338856" y="1481"/>
                  <a:pt x="365781" y="-589"/>
                  <a:pt x="393284" y="145"/>
                </a:cubicBezTo>
                <a:lnTo>
                  <a:pt x="9274543" y="237366"/>
                </a:lnTo>
                <a:lnTo>
                  <a:pt x="9343819" y="618279"/>
                </a:lnTo>
                <a:lnTo>
                  <a:pt x="0" y="2317620"/>
                </a:lnTo>
                <a:lnTo>
                  <a:pt x="0" y="292023"/>
                </a:lnTo>
                <a:lnTo>
                  <a:pt x="12101" y="251551"/>
                </a:lnTo>
                <a:cubicBezTo>
                  <a:pt x="62439" y="124671"/>
                  <a:pt x="175889" y="30319"/>
                  <a:pt x="312782" y="6094"/>
                </a:cubicBezTo>
                <a:close/>
              </a:path>
            </a:pathLst>
          </a:custGeom>
          <a:noFill/>
          <a:ln>
            <a:noFill/>
          </a:ln>
        </p:spPr>
      </p:pic>
      <p:sp>
        <p:nvSpPr>
          <p:cNvPr id="9" name="TextBox 8">
            <a:extLst>
              <a:ext uri="{FF2B5EF4-FFF2-40B4-BE49-F238E27FC236}">
                <a16:creationId xmlns:a16="http://schemas.microsoft.com/office/drawing/2014/main" id="{BE66172A-EF1E-4C8A-AA1E-801EB4ADE866}"/>
              </a:ext>
            </a:extLst>
          </p:cNvPr>
          <p:cNvSpPr txBox="1"/>
          <p:nvPr/>
        </p:nvSpPr>
        <p:spPr>
          <a:xfrm>
            <a:off x="5521871" y="3934381"/>
            <a:ext cx="8201284" cy="1089529"/>
          </a:xfrm>
          <a:prstGeom prst="rect">
            <a:avLst/>
          </a:prstGeom>
          <a:noFill/>
        </p:spPr>
        <p:txBody>
          <a:bodyPr wrap="none" rtlCol="0">
            <a:spAutoFit/>
          </a:bodyPr>
          <a:lstStyle/>
          <a:p>
            <a:r>
              <a:rPr lang="en-US" altLang="ko-KR" sz="2160" dirty="0">
                <a:solidFill>
                  <a:srgbClr val="474747"/>
                </a:solidFill>
                <a:latin typeface="HY헤드라인M" panose="02030600000101010101" pitchFamily="18" charset="-127"/>
                <a:ea typeface="HY헤드라인M" panose="02030600000101010101" pitchFamily="18" charset="-127"/>
              </a:rPr>
              <a:t>Korea Advanced Institute of Science and Technology (KAIST)</a:t>
            </a:r>
          </a:p>
          <a:p>
            <a:pPr algn="ctr"/>
            <a:endParaRPr lang="en-HK" altLang="ko-KR" sz="2160" dirty="0">
              <a:solidFill>
                <a:srgbClr val="474747"/>
              </a:solidFill>
              <a:latin typeface="HY헤드라인M" panose="02030600000101010101" pitchFamily="18" charset="-127"/>
              <a:ea typeface="HY헤드라인M" panose="02030600000101010101" pitchFamily="18" charset="-127"/>
            </a:endParaRPr>
          </a:p>
          <a:p>
            <a:pPr algn="ctr"/>
            <a:r>
              <a:rPr lang="en-HK" altLang="ko-KR" sz="2160" dirty="0" err="1">
                <a:solidFill>
                  <a:srgbClr val="474747"/>
                </a:solidFill>
                <a:latin typeface="HY헤드라인M" panose="02030600000101010101" pitchFamily="18" charset="-127"/>
                <a:ea typeface="HY헤드라인M" panose="02030600000101010101" pitchFamily="18" charset="-127"/>
              </a:rPr>
              <a:t>WooJung</a:t>
            </a:r>
            <a:r>
              <a:rPr lang="ko-KR" altLang="en-US" sz="2160" dirty="0">
                <a:solidFill>
                  <a:srgbClr val="474747"/>
                </a:solidFill>
                <a:latin typeface="HY헤드라인M" panose="02030600000101010101" pitchFamily="18" charset="-127"/>
                <a:ea typeface="HY헤드라인M" panose="02030600000101010101" pitchFamily="18" charset="-127"/>
              </a:rPr>
              <a:t> </a:t>
            </a:r>
            <a:r>
              <a:rPr lang="en-US" altLang="ko-KR" sz="2160" dirty="0">
                <a:solidFill>
                  <a:srgbClr val="474747"/>
                </a:solidFill>
                <a:latin typeface="HY헤드라인M" panose="02030600000101010101" pitchFamily="18" charset="-127"/>
                <a:ea typeface="HY헤드라인M" panose="02030600000101010101" pitchFamily="18" charset="-127"/>
              </a:rPr>
              <a:t>Jon  </a:t>
            </a:r>
            <a:endParaRPr lang="ko-KR" altLang="en-US" sz="2160" b="1" dirty="0">
              <a:latin typeface="HY헤드라인M" panose="02030600000101010101" pitchFamily="18" charset="-127"/>
              <a:ea typeface="HY헤드라인M" panose="02030600000101010101" pitchFamily="18" charset="-127"/>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8">
    <p:spTree>
      <p:nvGrpSpPr>
        <p:cNvPr id="1" name=""/>
        <p:cNvGrpSpPr/>
        <p:nvPr/>
      </p:nvGrpSpPr>
      <p:grpSpPr>
        <a:xfrm>
          <a:off x="0" y="0"/>
          <a:ext cx="0" cy="0"/>
          <a:chOff x="0" y="0"/>
          <a:chExt cx="0" cy="0"/>
        </a:xfrm>
      </p:grpSpPr>
      <p:sp>
        <p:nvSpPr>
          <p:cNvPr id="2" name="Text 0"/>
          <p:cNvSpPr/>
          <p:nvPr/>
        </p:nvSpPr>
        <p:spPr>
          <a:xfrm>
            <a:off x="793790" y="1251109"/>
            <a:ext cx="6256020" cy="708779"/>
          </a:xfrm>
          <a:prstGeom prst="rect">
            <a:avLst/>
          </a:prstGeom>
          <a:noFill/>
          <a:ln/>
        </p:spPr>
        <p:txBody>
          <a:bodyPr wrap="none" lIns="0" tIns="0" rIns="0" bIns="0" rtlCol="0" anchor="t"/>
          <a:lstStyle/>
          <a:p>
            <a:pPr marL="0" indent="0">
              <a:lnSpc>
                <a:spcPts val="5550"/>
              </a:lnSpc>
              <a:buNone/>
            </a:pPr>
            <a:r>
              <a:rPr lang="en-US" sz="4450" dirty="0">
                <a:solidFill>
                  <a:srgbClr val="1B1B27"/>
                </a:solidFill>
                <a:latin typeface="Raleway" pitchFamily="34" charset="0"/>
                <a:ea typeface="Raleway" pitchFamily="34" charset="-122"/>
                <a:cs typeface="Raleway" pitchFamily="34" charset="-120"/>
              </a:rPr>
              <a:t>Summary of Legal Gaps</a:t>
            </a:r>
            <a:endParaRPr lang="en-US" sz="4450" dirty="0"/>
          </a:p>
        </p:txBody>
      </p:sp>
      <p:sp>
        <p:nvSpPr>
          <p:cNvPr id="3" name="Text 1"/>
          <p:cNvSpPr/>
          <p:nvPr/>
        </p:nvSpPr>
        <p:spPr>
          <a:xfrm>
            <a:off x="1857256" y="2770823"/>
            <a:ext cx="2835235" cy="354330"/>
          </a:xfrm>
          <a:prstGeom prst="rect">
            <a:avLst/>
          </a:prstGeom>
          <a:noFill/>
          <a:ln/>
        </p:spPr>
        <p:txBody>
          <a:bodyPr wrap="none" lIns="0" tIns="0" rIns="0" bIns="0" rtlCol="0" anchor="t"/>
          <a:lstStyle/>
          <a:p>
            <a:pPr marL="0" indent="0" algn="r">
              <a:lnSpc>
                <a:spcPts val="2750"/>
              </a:lnSpc>
              <a:buNone/>
            </a:pPr>
            <a:r>
              <a:rPr lang="en-US" sz="2200" dirty="0">
                <a:solidFill>
                  <a:srgbClr val="3C3939"/>
                </a:solidFill>
                <a:latin typeface="Raleway" pitchFamily="34" charset="0"/>
                <a:ea typeface="Raleway" pitchFamily="34" charset="-122"/>
                <a:cs typeface="Raleway" pitchFamily="34" charset="-120"/>
              </a:rPr>
              <a:t>Property Definition</a:t>
            </a:r>
            <a:endParaRPr lang="en-US" sz="2200" dirty="0"/>
          </a:p>
        </p:txBody>
      </p:sp>
      <p:sp>
        <p:nvSpPr>
          <p:cNvPr id="4" name="Text 2"/>
          <p:cNvSpPr/>
          <p:nvPr/>
        </p:nvSpPr>
        <p:spPr>
          <a:xfrm>
            <a:off x="793790" y="3261241"/>
            <a:ext cx="3898702" cy="725805"/>
          </a:xfrm>
          <a:prstGeom prst="rect">
            <a:avLst/>
          </a:prstGeom>
          <a:noFill/>
          <a:ln/>
        </p:spPr>
        <p:txBody>
          <a:bodyPr wrap="square" lIns="0" tIns="0" rIns="0" bIns="0" rtlCol="0" anchor="t"/>
          <a:lstStyle/>
          <a:p>
            <a:pPr marL="0" indent="0" algn="r" latinLnBrk="0">
              <a:lnSpc>
                <a:spcPts val="2850"/>
              </a:lnSpc>
              <a:buNone/>
            </a:pPr>
            <a:r>
              <a:rPr lang="en-US" sz="1750" dirty="0">
                <a:solidFill>
                  <a:srgbClr val="3C3939"/>
                </a:solidFill>
                <a:latin typeface="Roboto" pitchFamily="34" charset="0"/>
                <a:ea typeface="Roboto" pitchFamily="34" charset="-122"/>
                <a:cs typeface="Roboto" pitchFamily="34" charset="-120"/>
              </a:rPr>
              <a:t>Virtual assets often do not qualify as "property" under civil codes</a:t>
            </a:r>
            <a:endParaRPr lang="en-US" sz="1750" dirty="0"/>
          </a:p>
        </p:txBody>
      </p:sp>
      <p:pic>
        <p:nvPicPr>
          <p:cNvPr id="5" name="Image 0" descr="preencoded.png"/>
          <p:cNvPicPr>
            <a:picLocks noChangeAspect="1"/>
          </p:cNvPicPr>
          <p:nvPr/>
        </p:nvPicPr>
        <p:blipFill>
          <a:blip r:embed="rId3"/>
          <a:stretch>
            <a:fillRect/>
          </a:stretch>
        </p:blipFill>
        <p:spPr>
          <a:xfrm>
            <a:off x="5032653" y="2413516"/>
            <a:ext cx="4564975" cy="4564975"/>
          </a:xfrm>
          <a:prstGeom prst="rect">
            <a:avLst/>
          </a:prstGeom>
        </p:spPr>
      </p:pic>
      <p:sp>
        <p:nvSpPr>
          <p:cNvPr id="6" name="Text 3"/>
          <p:cNvSpPr/>
          <p:nvPr/>
        </p:nvSpPr>
        <p:spPr>
          <a:xfrm>
            <a:off x="6335673" y="3161943"/>
            <a:ext cx="121325" cy="453509"/>
          </a:xfrm>
          <a:prstGeom prst="rect">
            <a:avLst/>
          </a:prstGeom>
          <a:noFill/>
          <a:ln/>
        </p:spPr>
        <p:txBody>
          <a:bodyPr wrap="none" lIns="0" tIns="0" rIns="0" bIns="0" rtlCol="0" anchor="t"/>
          <a:lstStyle/>
          <a:p>
            <a:pPr marL="0" indent="0">
              <a:lnSpc>
                <a:spcPts val="3550"/>
              </a:lnSpc>
              <a:buNone/>
            </a:pPr>
            <a:r>
              <a:rPr lang="en-US" sz="2200" dirty="0">
                <a:solidFill>
                  <a:srgbClr val="3C3939"/>
                </a:solidFill>
                <a:latin typeface="Raleway" pitchFamily="34" charset="0"/>
                <a:ea typeface="Raleway" pitchFamily="34" charset="-122"/>
                <a:cs typeface="Raleway" pitchFamily="34" charset="-120"/>
              </a:rPr>
              <a:t>1</a:t>
            </a:r>
            <a:endParaRPr lang="en-US" sz="2200" dirty="0"/>
          </a:p>
        </p:txBody>
      </p:sp>
      <p:sp>
        <p:nvSpPr>
          <p:cNvPr id="7" name="Text 4"/>
          <p:cNvSpPr/>
          <p:nvPr/>
        </p:nvSpPr>
        <p:spPr>
          <a:xfrm>
            <a:off x="9937790" y="2770823"/>
            <a:ext cx="2835235" cy="354330"/>
          </a:xfrm>
          <a:prstGeom prst="rect">
            <a:avLst/>
          </a:prstGeom>
          <a:noFill/>
          <a:ln/>
        </p:spPr>
        <p:txBody>
          <a:bodyPr wrap="none" lIns="0" tIns="0" rIns="0" bIns="0" rtlCol="0" anchor="t"/>
          <a:lstStyle/>
          <a:p>
            <a:pPr marL="0" indent="0" algn="l">
              <a:lnSpc>
                <a:spcPts val="2750"/>
              </a:lnSpc>
              <a:buNone/>
            </a:pPr>
            <a:r>
              <a:rPr lang="en-US" sz="2200" dirty="0">
                <a:solidFill>
                  <a:srgbClr val="3C3939"/>
                </a:solidFill>
                <a:latin typeface="Raleway" pitchFamily="34" charset="0"/>
                <a:ea typeface="Raleway" pitchFamily="34" charset="-122"/>
                <a:cs typeface="Raleway" pitchFamily="34" charset="-120"/>
              </a:rPr>
              <a:t>Collateral Laws</a:t>
            </a:r>
            <a:endParaRPr lang="en-US" sz="2200" dirty="0"/>
          </a:p>
        </p:txBody>
      </p:sp>
      <p:sp>
        <p:nvSpPr>
          <p:cNvPr id="8" name="Text 5"/>
          <p:cNvSpPr/>
          <p:nvPr/>
        </p:nvSpPr>
        <p:spPr>
          <a:xfrm>
            <a:off x="9937790" y="3261241"/>
            <a:ext cx="3898821" cy="725805"/>
          </a:xfrm>
          <a:prstGeom prst="rect">
            <a:avLst/>
          </a:prstGeom>
          <a:noFill/>
          <a:ln/>
        </p:spPr>
        <p:txBody>
          <a:bodyPr wrap="square" lIns="0" tIns="0" rIns="0" bIns="0" rtlCol="0" anchor="t"/>
          <a:lstStyle/>
          <a:p>
            <a:pPr marL="0" indent="0" algn="l" latinLnBrk="0">
              <a:lnSpc>
                <a:spcPts val="2850"/>
              </a:lnSpc>
              <a:buNone/>
            </a:pPr>
            <a:r>
              <a:rPr lang="en-US" sz="1750" dirty="0">
                <a:solidFill>
                  <a:srgbClr val="3C3939"/>
                </a:solidFill>
                <a:latin typeface="Roboto" pitchFamily="34" charset="0"/>
                <a:ea typeface="Roboto" pitchFamily="34" charset="-122"/>
                <a:cs typeface="Roboto" pitchFamily="34" charset="-120"/>
              </a:rPr>
              <a:t>Existing collateral laws do not squarely cover virtual assets</a:t>
            </a:r>
            <a:endParaRPr lang="en-US" sz="1750" dirty="0"/>
          </a:p>
        </p:txBody>
      </p:sp>
      <p:pic>
        <p:nvPicPr>
          <p:cNvPr id="9" name="Image 1" descr="preencoded.png"/>
          <p:cNvPicPr>
            <a:picLocks noChangeAspect="1"/>
          </p:cNvPicPr>
          <p:nvPr/>
        </p:nvPicPr>
        <p:blipFill>
          <a:blip r:embed="rId4"/>
          <a:stretch>
            <a:fillRect/>
          </a:stretch>
        </p:blipFill>
        <p:spPr>
          <a:xfrm>
            <a:off x="5032653" y="2413516"/>
            <a:ext cx="4564975" cy="4564975"/>
          </a:xfrm>
          <a:prstGeom prst="rect">
            <a:avLst/>
          </a:prstGeom>
        </p:spPr>
      </p:pic>
      <p:sp>
        <p:nvSpPr>
          <p:cNvPr id="10" name="Text 6"/>
          <p:cNvSpPr/>
          <p:nvPr/>
        </p:nvSpPr>
        <p:spPr>
          <a:xfrm>
            <a:off x="8548449" y="3550444"/>
            <a:ext cx="147637" cy="453509"/>
          </a:xfrm>
          <a:prstGeom prst="rect">
            <a:avLst/>
          </a:prstGeom>
          <a:noFill/>
          <a:ln/>
        </p:spPr>
        <p:txBody>
          <a:bodyPr wrap="none" lIns="0" tIns="0" rIns="0" bIns="0" rtlCol="0" anchor="t"/>
          <a:lstStyle/>
          <a:p>
            <a:pPr marL="0" indent="0">
              <a:lnSpc>
                <a:spcPts val="3550"/>
              </a:lnSpc>
              <a:buNone/>
            </a:pPr>
            <a:r>
              <a:rPr lang="en-US" sz="2200" dirty="0">
                <a:solidFill>
                  <a:srgbClr val="3C3939"/>
                </a:solidFill>
                <a:latin typeface="Raleway" pitchFamily="34" charset="0"/>
                <a:ea typeface="Raleway" pitchFamily="34" charset="-122"/>
                <a:cs typeface="Raleway" pitchFamily="34" charset="-120"/>
              </a:rPr>
              <a:t>2</a:t>
            </a:r>
            <a:endParaRPr lang="en-US" sz="2200" dirty="0"/>
          </a:p>
        </p:txBody>
      </p:sp>
      <p:sp>
        <p:nvSpPr>
          <p:cNvPr id="11" name="Text 7"/>
          <p:cNvSpPr/>
          <p:nvPr/>
        </p:nvSpPr>
        <p:spPr>
          <a:xfrm>
            <a:off x="9937790" y="5041940"/>
            <a:ext cx="3268742" cy="354330"/>
          </a:xfrm>
          <a:prstGeom prst="rect">
            <a:avLst/>
          </a:prstGeom>
          <a:noFill/>
          <a:ln/>
        </p:spPr>
        <p:txBody>
          <a:bodyPr wrap="none" lIns="0" tIns="0" rIns="0" bIns="0" rtlCol="0" anchor="t"/>
          <a:lstStyle/>
          <a:p>
            <a:pPr marL="0" indent="0" algn="l">
              <a:lnSpc>
                <a:spcPts val="2750"/>
              </a:lnSpc>
              <a:buNone/>
            </a:pPr>
            <a:r>
              <a:rPr lang="en-US" sz="2200" dirty="0">
                <a:solidFill>
                  <a:srgbClr val="3C3939"/>
                </a:solidFill>
                <a:latin typeface="Raleway" pitchFamily="34" charset="0"/>
                <a:ea typeface="Raleway" pitchFamily="34" charset="-122"/>
                <a:cs typeface="Raleway" pitchFamily="34" charset="-120"/>
              </a:rPr>
              <a:t>Enforcement Procedures</a:t>
            </a:r>
            <a:endParaRPr lang="en-US" sz="2200" dirty="0"/>
          </a:p>
        </p:txBody>
      </p:sp>
      <p:sp>
        <p:nvSpPr>
          <p:cNvPr id="12" name="Text 8"/>
          <p:cNvSpPr/>
          <p:nvPr/>
        </p:nvSpPr>
        <p:spPr>
          <a:xfrm>
            <a:off x="9937790" y="5532358"/>
            <a:ext cx="3898821" cy="1088708"/>
          </a:xfrm>
          <a:prstGeom prst="rect">
            <a:avLst/>
          </a:prstGeom>
          <a:noFill/>
          <a:ln/>
        </p:spPr>
        <p:txBody>
          <a:bodyPr wrap="square" lIns="0" tIns="0" rIns="0" bIns="0" rtlCol="0" anchor="t"/>
          <a:lstStyle/>
          <a:p>
            <a:pPr marL="0" indent="0" algn="l" latinLnBrk="0">
              <a:lnSpc>
                <a:spcPts val="2850"/>
              </a:lnSpc>
              <a:buNone/>
            </a:pPr>
            <a:r>
              <a:rPr lang="en-US" sz="1750" dirty="0">
                <a:solidFill>
                  <a:srgbClr val="3C3939"/>
                </a:solidFill>
                <a:latin typeface="Roboto" pitchFamily="34" charset="0"/>
                <a:ea typeface="Roboto" pitchFamily="34" charset="-122"/>
                <a:cs typeface="Roboto" pitchFamily="34" charset="-120"/>
              </a:rPr>
              <a:t>Enforcement procedures are ill-equipped to deal with self-custodied, borderless assets</a:t>
            </a:r>
            <a:endParaRPr lang="en-US" sz="1750" dirty="0"/>
          </a:p>
        </p:txBody>
      </p:sp>
      <p:pic>
        <p:nvPicPr>
          <p:cNvPr id="13" name="Image 2" descr="preencoded.png"/>
          <p:cNvPicPr>
            <a:picLocks noChangeAspect="1"/>
          </p:cNvPicPr>
          <p:nvPr/>
        </p:nvPicPr>
        <p:blipFill>
          <a:blip r:embed="rId5"/>
          <a:stretch>
            <a:fillRect/>
          </a:stretch>
        </p:blipFill>
        <p:spPr>
          <a:xfrm>
            <a:off x="5032653" y="2413516"/>
            <a:ext cx="4564975" cy="4564975"/>
          </a:xfrm>
          <a:prstGeom prst="rect">
            <a:avLst/>
          </a:prstGeom>
        </p:spPr>
      </p:pic>
      <p:sp>
        <p:nvSpPr>
          <p:cNvPr id="14" name="Text 9"/>
          <p:cNvSpPr/>
          <p:nvPr/>
        </p:nvSpPr>
        <p:spPr>
          <a:xfrm>
            <a:off x="8158043" y="5776317"/>
            <a:ext cx="151328" cy="453509"/>
          </a:xfrm>
          <a:prstGeom prst="rect">
            <a:avLst/>
          </a:prstGeom>
          <a:noFill/>
          <a:ln/>
        </p:spPr>
        <p:txBody>
          <a:bodyPr wrap="none" lIns="0" tIns="0" rIns="0" bIns="0" rtlCol="0" anchor="t"/>
          <a:lstStyle/>
          <a:p>
            <a:pPr marL="0" indent="0">
              <a:lnSpc>
                <a:spcPts val="3550"/>
              </a:lnSpc>
              <a:buNone/>
            </a:pPr>
            <a:r>
              <a:rPr lang="en-US" sz="2200" dirty="0">
                <a:solidFill>
                  <a:srgbClr val="3C3939"/>
                </a:solidFill>
                <a:latin typeface="Raleway" pitchFamily="34" charset="0"/>
                <a:ea typeface="Raleway" pitchFamily="34" charset="-122"/>
                <a:cs typeface="Raleway" pitchFamily="34" charset="-120"/>
              </a:rPr>
              <a:t>3</a:t>
            </a:r>
            <a:endParaRPr lang="en-US" sz="2200" dirty="0"/>
          </a:p>
        </p:txBody>
      </p:sp>
      <p:sp>
        <p:nvSpPr>
          <p:cNvPr id="15" name="Text 10"/>
          <p:cNvSpPr/>
          <p:nvPr/>
        </p:nvSpPr>
        <p:spPr>
          <a:xfrm>
            <a:off x="1857256" y="5041940"/>
            <a:ext cx="2835235" cy="354330"/>
          </a:xfrm>
          <a:prstGeom prst="rect">
            <a:avLst/>
          </a:prstGeom>
          <a:noFill/>
          <a:ln/>
        </p:spPr>
        <p:txBody>
          <a:bodyPr wrap="none" lIns="0" tIns="0" rIns="0" bIns="0" rtlCol="0" anchor="t"/>
          <a:lstStyle/>
          <a:p>
            <a:pPr marL="0" indent="0" algn="r">
              <a:lnSpc>
                <a:spcPts val="2750"/>
              </a:lnSpc>
              <a:buNone/>
            </a:pPr>
            <a:r>
              <a:rPr lang="en-US" sz="2200" dirty="0">
                <a:solidFill>
                  <a:srgbClr val="3C3939"/>
                </a:solidFill>
                <a:latin typeface="Raleway" pitchFamily="34" charset="0"/>
                <a:ea typeface="Raleway" pitchFamily="34" charset="-122"/>
                <a:cs typeface="Raleway" pitchFamily="34" charset="-120"/>
              </a:rPr>
              <a:t>Legal Protection</a:t>
            </a:r>
            <a:endParaRPr lang="en-US" sz="2200" dirty="0"/>
          </a:p>
        </p:txBody>
      </p:sp>
      <p:sp>
        <p:nvSpPr>
          <p:cNvPr id="16" name="Text 11"/>
          <p:cNvSpPr/>
          <p:nvPr/>
        </p:nvSpPr>
        <p:spPr>
          <a:xfrm>
            <a:off x="793790" y="5532358"/>
            <a:ext cx="3898702" cy="1088708"/>
          </a:xfrm>
          <a:prstGeom prst="rect">
            <a:avLst/>
          </a:prstGeom>
          <a:noFill/>
          <a:ln/>
        </p:spPr>
        <p:txBody>
          <a:bodyPr wrap="square" lIns="0" tIns="0" rIns="0" bIns="0" rtlCol="0" anchor="t"/>
          <a:lstStyle/>
          <a:p>
            <a:pPr marL="0" indent="0" algn="r" latinLnBrk="0">
              <a:lnSpc>
                <a:spcPts val="2850"/>
              </a:lnSpc>
              <a:buNone/>
            </a:pPr>
            <a:r>
              <a:rPr lang="en-US" sz="1750" dirty="0">
                <a:solidFill>
                  <a:srgbClr val="3C3939"/>
                </a:solidFill>
                <a:latin typeface="Roboto" pitchFamily="34" charset="0"/>
                <a:ea typeface="Roboto" pitchFamily="34" charset="-122"/>
                <a:cs typeface="Roboto" pitchFamily="34" charset="-120"/>
              </a:rPr>
              <a:t>Owners and creditors lack the legal tools and protections available for traditional assets</a:t>
            </a:r>
            <a:endParaRPr lang="en-US" sz="1750" dirty="0"/>
          </a:p>
        </p:txBody>
      </p:sp>
      <p:pic>
        <p:nvPicPr>
          <p:cNvPr id="17" name="Image 3" descr="preencoded.png"/>
          <p:cNvPicPr>
            <a:picLocks noChangeAspect="1"/>
          </p:cNvPicPr>
          <p:nvPr/>
        </p:nvPicPr>
        <p:blipFill>
          <a:blip r:embed="rId6"/>
          <a:stretch>
            <a:fillRect/>
          </a:stretch>
        </p:blipFill>
        <p:spPr>
          <a:xfrm>
            <a:off x="5032653" y="2413516"/>
            <a:ext cx="4564975" cy="4564975"/>
          </a:xfrm>
          <a:prstGeom prst="rect">
            <a:avLst/>
          </a:prstGeom>
        </p:spPr>
      </p:pic>
      <p:sp>
        <p:nvSpPr>
          <p:cNvPr id="18" name="Text 12"/>
          <p:cNvSpPr/>
          <p:nvPr/>
        </p:nvSpPr>
        <p:spPr>
          <a:xfrm>
            <a:off x="5930503" y="5387816"/>
            <a:ext cx="154781" cy="453509"/>
          </a:xfrm>
          <a:prstGeom prst="rect">
            <a:avLst/>
          </a:prstGeom>
          <a:noFill/>
          <a:ln/>
        </p:spPr>
        <p:txBody>
          <a:bodyPr wrap="none" lIns="0" tIns="0" rIns="0" bIns="0" rtlCol="0" anchor="t"/>
          <a:lstStyle/>
          <a:p>
            <a:pPr marL="0" indent="0">
              <a:lnSpc>
                <a:spcPts val="3550"/>
              </a:lnSpc>
              <a:buNone/>
            </a:pPr>
            <a:r>
              <a:rPr lang="en-US" sz="2200" dirty="0">
                <a:solidFill>
                  <a:srgbClr val="3C3939"/>
                </a:solidFill>
                <a:latin typeface="Raleway" pitchFamily="34" charset="0"/>
                <a:ea typeface="Raleway" pitchFamily="34" charset="-122"/>
                <a:cs typeface="Raleway" pitchFamily="34" charset="-120"/>
              </a:rPr>
              <a:t>4</a:t>
            </a:r>
            <a:endParaRPr lang="en-US" sz="2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 9">
    <p:spTree>
      <p:nvGrpSpPr>
        <p:cNvPr id="1" name=""/>
        <p:cNvGrpSpPr/>
        <p:nvPr/>
      </p:nvGrpSpPr>
      <p:grpSpPr>
        <a:xfrm>
          <a:off x="0" y="0"/>
          <a:ext cx="0" cy="0"/>
          <a:chOff x="0" y="0"/>
          <a:chExt cx="0" cy="0"/>
        </a:xfrm>
      </p:grpSpPr>
      <p:sp>
        <p:nvSpPr>
          <p:cNvPr id="2" name="Text 0"/>
          <p:cNvSpPr/>
          <p:nvPr/>
        </p:nvSpPr>
        <p:spPr>
          <a:xfrm>
            <a:off x="754023" y="737711"/>
            <a:ext cx="5386388" cy="673298"/>
          </a:xfrm>
          <a:prstGeom prst="rect">
            <a:avLst/>
          </a:prstGeom>
          <a:noFill/>
          <a:ln/>
        </p:spPr>
        <p:txBody>
          <a:bodyPr wrap="none" lIns="0" tIns="0" rIns="0" bIns="0" rtlCol="0" anchor="t"/>
          <a:lstStyle/>
          <a:p>
            <a:pPr marL="0" indent="0">
              <a:lnSpc>
                <a:spcPts val="5300"/>
              </a:lnSpc>
              <a:buNone/>
            </a:pPr>
            <a:r>
              <a:rPr lang="en-US" sz="4200" dirty="0">
                <a:solidFill>
                  <a:srgbClr val="1B1B27"/>
                </a:solidFill>
                <a:latin typeface="Raleway" pitchFamily="34" charset="0"/>
                <a:ea typeface="Raleway" pitchFamily="34" charset="-122"/>
                <a:cs typeface="Raleway" pitchFamily="34" charset="-120"/>
              </a:rPr>
              <a:t>Need for Reform</a:t>
            </a:r>
            <a:endParaRPr lang="en-US" sz="4200" dirty="0"/>
          </a:p>
        </p:txBody>
      </p:sp>
      <p:pic>
        <p:nvPicPr>
          <p:cNvPr id="3" name="Image 0" descr="preencoded.png"/>
          <p:cNvPicPr>
            <a:picLocks noChangeAspect="1"/>
          </p:cNvPicPr>
          <p:nvPr/>
        </p:nvPicPr>
        <p:blipFill>
          <a:blip r:embed="rId3"/>
          <a:stretch>
            <a:fillRect/>
          </a:stretch>
        </p:blipFill>
        <p:spPr>
          <a:xfrm>
            <a:off x="754023" y="1734145"/>
            <a:ext cx="1077278" cy="1292662"/>
          </a:xfrm>
          <a:prstGeom prst="rect">
            <a:avLst/>
          </a:prstGeom>
        </p:spPr>
      </p:pic>
      <p:sp>
        <p:nvSpPr>
          <p:cNvPr id="4" name="Text 1"/>
          <p:cNvSpPr/>
          <p:nvPr/>
        </p:nvSpPr>
        <p:spPr>
          <a:xfrm>
            <a:off x="2154436" y="1949529"/>
            <a:ext cx="3062168" cy="336590"/>
          </a:xfrm>
          <a:prstGeom prst="rect">
            <a:avLst/>
          </a:prstGeom>
          <a:noFill/>
          <a:ln/>
        </p:spPr>
        <p:txBody>
          <a:bodyPr wrap="none" lIns="0" tIns="0" rIns="0" bIns="0" rtlCol="0" anchor="t"/>
          <a:lstStyle/>
          <a:p>
            <a:pPr marL="0" indent="0" algn="l">
              <a:lnSpc>
                <a:spcPts val="2650"/>
              </a:lnSpc>
              <a:buNone/>
            </a:pPr>
            <a:r>
              <a:rPr lang="en-US" sz="2100" dirty="0">
                <a:solidFill>
                  <a:srgbClr val="3C3939"/>
                </a:solidFill>
                <a:latin typeface="Raleway" pitchFamily="34" charset="0"/>
                <a:ea typeface="Raleway" pitchFamily="34" charset="-122"/>
                <a:cs typeface="Raleway" pitchFamily="34" charset="-120"/>
              </a:rPr>
              <a:t>Update Legal Definitions</a:t>
            </a:r>
            <a:endParaRPr lang="en-US" sz="2100" dirty="0"/>
          </a:p>
        </p:txBody>
      </p:sp>
      <p:sp>
        <p:nvSpPr>
          <p:cNvPr id="5" name="Text 2"/>
          <p:cNvSpPr/>
          <p:nvPr/>
        </p:nvSpPr>
        <p:spPr>
          <a:xfrm>
            <a:off x="2154436" y="2415302"/>
            <a:ext cx="11721941" cy="344805"/>
          </a:xfrm>
          <a:prstGeom prst="rect">
            <a:avLst/>
          </a:prstGeom>
          <a:noFill/>
          <a:ln/>
        </p:spPr>
        <p:txBody>
          <a:bodyPr wrap="none" lIns="0" tIns="0" rIns="0" bIns="0" rtlCol="0" anchor="t"/>
          <a:lstStyle/>
          <a:p>
            <a:pPr marL="0" indent="0" algn="l">
              <a:lnSpc>
                <a:spcPts val="2700"/>
              </a:lnSpc>
              <a:buNone/>
            </a:pPr>
            <a:r>
              <a:rPr lang="en-US" sz="1650" dirty="0">
                <a:solidFill>
                  <a:srgbClr val="3C3939"/>
                </a:solidFill>
                <a:latin typeface="Roboto" pitchFamily="34" charset="0"/>
                <a:ea typeface="Roboto" pitchFamily="34" charset="-122"/>
                <a:cs typeface="Roboto" pitchFamily="34" charset="-120"/>
              </a:rPr>
              <a:t>There is a growing consensus that legislatures must </a:t>
            </a:r>
            <a:r>
              <a:rPr lang="en-US" sz="1650" b="1" dirty="0">
                <a:solidFill>
                  <a:srgbClr val="3C3939"/>
                </a:solidFill>
                <a:latin typeface="Roboto" pitchFamily="34" charset="0"/>
                <a:ea typeface="Roboto" pitchFamily="34" charset="-122"/>
                <a:cs typeface="Roboto" pitchFamily="34" charset="-120"/>
              </a:rPr>
              <a:t>update legal definitions and frameworks</a:t>
            </a:r>
            <a:r>
              <a:rPr lang="en-US" sz="1650" dirty="0">
                <a:solidFill>
                  <a:srgbClr val="3C3939"/>
                </a:solidFill>
                <a:latin typeface="Roboto" pitchFamily="34" charset="0"/>
                <a:ea typeface="Roboto" pitchFamily="34" charset="-122"/>
                <a:cs typeface="Roboto" pitchFamily="34" charset="-120"/>
              </a:rPr>
              <a:t> to integrate virtual assets.</a:t>
            </a:r>
            <a:endParaRPr lang="en-US" sz="1650" dirty="0"/>
          </a:p>
        </p:txBody>
      </p:sp>
      <p:pic>
        <p:nvPicPr>
          <p:cNvPr id="6" name="Image 1" descr="preencoded.png"/>
          <p:cNvPicPr>
            <a:picLocks noChangeAspect="1"/>
          </p:cNvPicPr>
          <p:nvPr/>
        </p:nvPicPr>
        <p:blipFill>
          <a:blip r:embed="rId4"/>
          <a:stretch>
            <a:fillRect/>
          </a:stretch>
        </p:blipFill>
        <p:spPr>
          <a:xfrm>
            <a:off x="754023" y="3026807"/>
            <a:ext cx="1077278" cy="1586151"/>
          </a:xfrm>
          <a:prstGeom prst="rect">
            <a:avLst/>
          </a:prstGeom>
        </p:spPr>
      </p:pic>
      <p:sp>
        <p:nvSpPr>
          <p:cNvPr id="7" name="Text 3"/>
          <p:cNvSpPr/>
          <p:nvPr/>
        </p:nvSpPr>
        <p:spPr>
          <a:xfrm>
            <a:off x="2154436" y="3242191"/>
            <a:ext cx="2969062" cy="336590"/>
          </a:xfrm>
          <a:prstGeom prst="rect">
            <a:avLst/>
          </a:prstGeom>
          <a:noFill/>
          <a:ln/>
        </p:spPr>
        <p:txBody>
          <a:bodyPr wrap="none" lIns="0" tIns="0" rIns="0" bIns="0" rtlCol="0" anchor="t"/>
          <a:lstStyle/>
          <a:p>
            <a:pPr marL="0" indent="0" algn="l">
              <a:lnSpc>
                <a:spcPts val="2650"/>
              </a:lnSpc>
              <a:buNone/>
            </a:pPr>
            <a:r>
              <a:rPr lang="en-US" sz="2100" dirty="0">
                <a:solidFill>
                  <a:srgbClr val="3C3939"/>
                </a:solidFill>
                <a:latin typeface="Raleway" pitchFamily="34" charset="0"/>
                <a:ea typeface="Raleway" pitchFamily="34" charset="-122"/>
                <a:cs typeface="Raleway" pitchFamily="34" charset="-120"/>
              </a:rPr>
              <a:t>Expand Property Notion</a:t>
            </a:r>
            <a:endParaRPr lang="en-US" sz="2100" dirty="0"/>
          </a:p>
        </p:txBody>
      </p:sp>
      <p:sp>
        <p:nvSpPr>
          <p:cNvPr id="8" name="Text 4"/>
          <p:cNvSpPr/>
          <p:nvPr/>
        </p:nvSpPr>
        <p:spPr>
          <a:xfrm>
            <a:off x="2154436" y="3707963"/>
            <a:ext cx="11721941" cy="689610"/>
          </a:xfrm>
          <a:prstGeom prst="rect">
            <a:avLst/>
          </a:prstGeom>
          <a:noFill/>
          <a:ln/>
        </p:spPr>
        <p:txBody>
          <a:bodyPr wrap="square" lIns="0" tIns="0" rIns="0" bIns="0" rtlCol="0" anchor="t"/>
          <a:lstStyle/>
          <a:p>
            <a:pPr marL="0" indent="0" algn="l">
              <a:lnSpc>
                <a:spcPts val="2700"/>
              </a:lnSpc>
              <a:buNone/>
            </a:pPr>
            <a:r>
              <a:rPr lang="en-US" sz="1650" dirty="0">
                <a:solidFill>
                  <a:srgbClr val="3C3939"/>
                </a:solidFill>
                <a:latin typeface="Roboto" pitchFamily="34" charset="0"/>
                <a:ea typeface="Roboto" pitchFamily="34" charset="-122"/>
                <a:cs typeface="Roboto" pitchFamily="34" charset="-120"/>
              </a:rPr>
              <a:t>Scholars and law commissions urge expanding the notion of property to encompass digital assets or creating a new category for them.</a:t>
            </a:r>
            <a:endParaRPr lang="en-US" sz="1650" dirty="0"/>
          </a:p>
        </p:txBody>
      </p:sp>
      <p:pic>
        <p:nvPicPr>
          <p:cNvPr id="9" name="Image 2" descr="preencoded.png"/>
          <p:cNvPicPr>
            <a:picLocks noChangeAspect="1"/>
          </p:cNvPicPr>
          <p:nvPr/>
        </p:nvPicPr>
        <p:blipFill>
          <a:blip r:embed="rId5"/>
          <a:stretch>
            <a:fillRect/>
          </a:stretch>
        </p:blipFill>
        <p:spPr>
          <a:xfrm>
            <a:off x="754023" y="4612958"/>
            <a:ext cx="1077278" cy="1586151"/>
          </a:xfrm>
          <a:prstGeom prst="rect">
            <a:avLst/>
          </a:prstGeom>
        </p:spPr>
      </p:pic>
      <p:sp>
        <p:nvSpPr>
          <p:cNvPr id="10" name="Text 5"/>
          <p:cNvSpPr/>
          <p:nvPr/>
        </p:nvSpPr>
        <p:spPr>
          <a:xfrm>
            <a:off x="2154436" y="4828342"/>
            <a:ext cx="2863572" cy="336590"/>
          </a:xfrm>
          <a:prstGeom prst="rect">
            <a:avLst/>
          </a:prstGeom>
          <a:noFill/>
          <a:ln/>
        </p:spPr>
        <p:txBody>
          <a:bodyPr wrap="none" lIns="0" tIns="0" rIns="0" bIns="0" rtlCol="0" anchor="t"/>
          <a:lstStyle/>
          <a:p>
            <a:pPr marL="0" indent="0" algn="l">
              <a:lnSpc>
                <a:spcPts val="2650"/>
              </a:lnSpc>
              <a:buNone/>
            </a:pPr>
            <a:r>
              <a:rPr lang="en-US" sz="2100" dirty="0">
                <a:solidFill>
                  <a:srgbClr val="3C3939"/>
                </a:solidFill>
                <a:latin typeface="Raleway" pitchFamily="34" charset="0"/>
                <a:ea typeface="Raleway" pitchFamily="34" charset="-122"/>
                <a:cs typeface="Raleway" pitchFamily="34" charset="-120"/>
              </a:rPr>
              <a:t>Adopt Control Concept</a:t>
            </a:r>
            <a:endParaRPr lang="en-US" sz="2100" dirty="0"/>
          </a:p>
        </p:txBody>
      </p:sp>
      <p:sp>
        <p:nvSpPr>
          <p:cNvPr id="11" name="Text 6"/>
          <p:cNvSpPr/>
          <p:nvPr/>
        </p:nvSpPr>
        <p:spPr>
          <a:xfrm>
            <a:off x="2154436" y="5294114"/>
            <a:ext cx="11721941" cy="689610"/>
          </a:xfrm>
          <a:prstGeom prst="rect">
            <a:avLst/>
          </a:prstGeom>
          <a:noFill/>
          <a:ln/>
        </p:spPr>
        <p:txBody>
          <a:bodyPr wrap="square" lIns="0" tIns="0" rIns="0" bIns="0" rtlCol="0" anchor="t"/>
          <a:lstStyle/>
          <a:p>
            <a:pPr marL="0" indent="0" algn="l">
              <a:lnSpc>
                <a:spcPts val="2700"/>
              </a:lnSpc>
              <a:buNone/>
            </a:pPr>
            <a:r>
              <a:rPr lang="en-US" sz="1650" dirty="0">
                <a:solidFill>
                  <a:srgbClr val="3C3939"/>
                </a:solidFill>
                <a:latin typeface="Roboto" pitchFamily="34" charset="0"/>
                <a:ea typeface="Roboto" pitchFamily="34" charset="-122"/>
                <a:cs typeface="Roboto" pitchFamily="34" charset="-120"/>
              </a:rPr>
              <a:t>Security transaction laws should adopt the concept of control (similar to UCC Article 12) to allow effective pledges of crypto.</a:t>
            </a:r>
            <a:endParaRPr lang="en-US" sz="1650" dirty="0"/>
          </a:p>
        </p:txBody>
      </p:sp>
      <p:pic>
        <p:nvPicPr>
          <p:cNvPr id="12" name="Image 3" descr="preencoded.png"/>
          <p:cNvPicPr>
            <a:picLocks noChangeAspect="1"/>
          </p:cNvPicPr>
          <p:nvPr/>
        </p:nvPicPr>
        <p:blipFill>
          <a:blip r:embed="rId6"/>
          <a:stretch>
            <a:fillRect/>
          </a:stretch>
        </p:blipFill>
        <p:spPr>
          <a:xfrm>
            <a:off x="754023" y="6199108"/>
            <a:ext cx="1077278" cy="1292662"/>
          </a:xfrm>
          <a:prstGeom prst="rect">
            <a:avLst/>
          </a:prstGeom>
        </p:spPr>
      </p:pic>
      <p:sp>
        <p:nvSpPr>
          <p:cNvPr id="13" name="Text 7"/>
          <p:cNvSpPr/>
          <p:nvPr/>
        </p:nvSpPr>
        <p:spPr>
          <a:xfrm>
            <a:off x="2154436" y="6414492"/>
            <a:ext cx="2693194" cy="336590"/>
          </a:xfrm>
          <a:prstGeom prst="rect">
            <a:avLst/>
          </a:prstGeom>
          <a:noFill/>
          <a:ln/>
        </p:spPr>
        <p:txBody>
          <a:bodyPr wrap="none" lIns="0" tIns="0" rIns="0" bIns="0" rtlCol="0" anchor="t"/>
          <a:lstStyle/>
          <a:p>
            <a:pPr marL="0" indent="0" algn="l">
              <a:lnSpc>
                <a:spcPts val="2650"/>
              </a:lnSpc>
              <a:buNone/>
            </a:pPr>
            <a:r>
              <a:rPr lang="en-US" sz="2100" dirty="0">
                <a:solidFill>
                  <a:srgbClr val="3C3939"/>
                </a:solidFill>
                <a:latin typeface="Raleway" pitchFamily="34" charset="0"/>
                <a:ea typeface="Raleway" pitchFamily="34" charset="-122"/>
                <a:cs typeface="Raleway" pitchFamily="34" charset="-120"/>
              </a:rPr>
              <a:t>Empower Courts</a:t>
            </a:r>
            <a:endParaRPr lang="en-US" sz="2100" dirty="0"/>
          </a:p>
        </p:txBody>
      </p:sp>
      <p:sp>
        <p:nvSpPr>
          <p:cNvPr id="14" name="Text 8"/>
          <p:cNvSpPr/>
          <p:nvPr/>
        </p:nvSpPr>
        <p:spPr>
          <a:xfrm>
            <a:off x="2154436" y="6880265"/>
            <a:ext cx="11721941" cy="344805"/>
          </a:xfrm>
          <a:prstGeom prst="rect">
            <a:avLst/>
          </a:prstGeom>
          <a:noFill/>
          <a:ln/>
        </p:spPr>
        <p:txBody>
          <a:bodyPr wrap="none" lIns="0" tIns="0" rIns="0" bIns="0" rtlCol="0" anchor="t"/>
          <a:lstStyle/>
          <a:p>
            <a:pPr marL="0" indent="0" algn="l">
              <a:lnSpc>
                <a:spcPts val="2700"/>
              </a:lnSpc>
              <a:buNone/>
            </a:pPr>
            <a:r>
              <a:rPr lang="en-US" sz="1650" dirty="0">
                <a:solidFill>
                  <a:srgbClr val="3C3939"/>
                </a:solidFill>
                <a:latin typeface="Roboto" pitchFamily="34" charset="0"/>
                <a:ea typeface="Roboto" pitchFamily="34" charset="-122"/>
                <a:cs typeface="Roboto" pitchFamily="34" charset="-120"/>
              </a:rPr>
              <a:t>Enforcement laws should empower courts to reach these assets (while balancing due process and privacy).</a:t>
            </a:r>
            <a:endParaRPr lang="en-US" sz="165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 10">
    <p:spTree>
      <p:nvGrpSpPr>
        <p:cNvPr id="1" name=""/>
        <p:cNvGrpSpPr/>
        <p:nvPr/>
      </p:nvGrpSpPr>
      <p:grpSpPr>
        <a:xfrm>
          <a:off x="0" y="0"/>
          <a:ext cx="0" cy="0"/>
          <a:chOff x="0" y="0"/>
          <a:chExt cx="0" cy="0"/>
        </a:xfrm>
      </p:grpSpPr>
      <p:sp>
        <p:nvSpPr>
          <p:cNvPr id="2" name="Text 0"/>
          <p:cNvSpPr/>
          <p:nvPr/>
        </p:nvSpPr>
        <p:spPr>
          <a:xfrm>
            <a:off x="793790" y="1588770"/>
            <a:ext cx="6665357" cy="708779"/>
          </a:xfrm>
          <a:prstGeom prst="rect">
            <a:avLst/>
          </a:prstGeom>
          <a:noFill/>
          <a:ln/>
        </p:spPr>
        <p:txBody>
          <a:bodyPr wrap="none" lIns="0" tIns="0" rIns="0" bIns="0" rtlCol="0" anchor="t"/>
          <a:lstStyle/>
          <a:p>
            <a:pPr marL="0" indent="0">
              <a:lnSpc>
                <a:spcPts val="5550"/>
              </a:lnSpc>
              <a:buNone/>
            </a:pPr>
            <a:r>
              <a:rPr lang="en-US" sz="4450" dirty="0">
                <a:solidFill>
                  <a:srgbClr val="1B1B27"/>
                </a:solidFill>
                <a:latin typeface="Raleway" pitchFamily="34" charset="0"/>
                <a:ea typeface="Raleway" pitchFamily="34" charset="-122"/>
                <a:cs typeface="Raleway" pitchFamily="34" charset="-120"/>
              </a:rPr>
              <a:t>Policy Recommendations</a:t>
            </a:r>
            <a:endParaRPr lang="en-US" sz="4450" dirty="0"/>
          </a:p>
        </p:txBody>
      </p:sp>
      <p:sp>
        <p:nvSpPr>
          <p:cNvPr id="3" name="Shape 1"/>
          <p:cNvSpPr/>
          <p:nvPr/>
        </p:nvSpPr>
        <p:spPr>
          <a:xfrm>
            <a:off x="793790" y="2892862"/>
            <a:ext cx="510302" cy="510302"/>
          </a:xfrm>
          <a:prstGeom prst="roundRect">
            <a:avLst>
              <a:gd name="adj" fmla="val 18669"/>
            </a:avLst>
          </a:prstGeom>
          <a:solidFill>
            <a:srgbClr val="E1E1EA"/>
          </a:solidFill>
          <a:ln w="7620">
            <a:solidFill>
              <a:srgbClr val="C7C7D0"/>
            </a:solidFill>
            <a:prstDash val="solid"/>
          </a:ln>
        </p:spPr>
        <p:txBody>
          <a:bodyPr/>
          <a:lstStyle/>
          <a:p>
            <a:endParaRPr lang="ko-KR" altLang="en-US"/>
          </a:p>
        </p:txBody>
      </p:sp>
      <p:sp>
        <p:nvSpPr>
          <p:cNvPr id="4" name="Text 2"/>
          <p:cNvSpPr/>
          <p:nvPr/>
        </p:nvSpPr>
        <p:spPr>
          <a:xfrm>
            <a:off x="976074" y="2977872"/>
            <a:ext cx="145613" cy="340281"/>
          </a:xfrm>
          <a:prstGeom prst="rect">
            <a:avLst/>
          </a:prstGeom>
          <a:noFill/>
          <a:ln/>
        </p:spPr>
        <p:txBody>
          <a:bodyPr wrap="none" lIns="0" tIns="0" rIns="0" bIns="0" rtlCol="0" anchor="t"/>
          <a:lstStyle/>
          <a:p>
            <a:pPr marL="0" indent="0" algn="ctr">
              <a:lnSpc>
                <a:spcPts val="2650"/>
              </a:lnSpc>
              <a:buNone/>
            </a:pPr>
            <a:r>
              <a:rPr lang="en-US" sz="2650" dirty="0">
                <a:solidFill>
                  <a:srgbClr val="3C3939"/>
                </a:solidFill>
                <a:latin typeface="Raleway" pitchFamily="34" charset="0"/>
                <a:ea typeface="Raleway" pitchFamily="34" charset="-122"/>
                <a:cs typeface="Raleway" pitchFamily="34" charset="-120"/>
              </a:rPr>
              <a:t>1</a:t>
            </a:r>
            <a:endParaRPr lang="en-US" sz="2650" dirty="0"/>
          </a:p>
        </p:txBody>
      </p:sp>
      <p:sp>
        <p:nvSpPr>
          <p:cNvPr id="5" name="Text 3"/>
          <p:cNvSpPr/>
          <p:nvPr/>
        </p:nvSpPr>
        <p:spPr>
          <a:xfrm>
            <a:off x="1530906" y="2892862"/>
            <a:ext cx="3459242" cy="708660"/>
          </a:xfrm>
          <a:prstGeom prst="rect">
            <a:avLst/>
          </a:prstGeom>
          <a:noFill/>
          <a:ln/>
        </p:spPr>
        <p:txBody>
          <a:bodyPr wrap="square" lIns="0" tIns="0" rIns="0" bIns="0" rtlCol="0" anchor="t"/>
          <a:lstStyle/>
          <a:p>
            <a:pPr marL="0" indent="0">
              <a:lnSpc>
                <a:spcPts val="2750"/>
              </a:lnSpc>
              <a:buNone/>
            </a:pPr>
            <a:r>
              <a:rPr lang="en-US" sz="2200" dirty="0">
                <a:solidFill>
                  <a:srgbClr val="3C3939"/>
                </a:solidFill>
                <a:latin typeface="Raleway" pitchFamily="34" charset="0"/>
                <a:ea typeface="Raleway" pitchFamily="34" charset="-122"/>
                <a:cs typeface="Raleway" pitchFamily="34" charset="-120"/>
              </a:rPr>
              <a:t>Draw on Emerging Models</a:t>
            </a:r>
            <a:endParaRPr lang="en-US" sz="2200" dirty="0"/>
          </a:p>
        </p:txBody>
      </p:sp>
      <p:sp>
        <p:nvSpPr>
          <p:cNvPr id="6" name="Text 4"/>
          <p:cNvSpPr/>
          <p:nvPr/>
        </p:nvSpPr>
        <p:spPr>
          <a:xfrm>
            <a:off x="1530906" y="3737610"/>
            <a:ext cx="3459242" cy="2903220"/>
          </a:xfrm>
          <a:prstGeom prst="rect">
            <a:avLst/>
          </a:prstGeom>
          <a:noFill/>
          <a:ln/>
        </p:spPr>
        <p:txBody>
          <a:bodyPr wrap="square" lIns="0" tIns="0" rIns="0" bIns="0" rtlCol="0" anchor="t"/>
          <a:lstStyle/>
          <a:p>
            <a:pPr marL="0" indent="0" latinLnBrk="0">
              <a:lnSpc>
                <a:spcPts val="2850"/>
              </a:lnSpc>
              <a:buNone/>
            </a:pPr>
            <a:r>
              <a:rPr lang="en-US" sz="1750" dirty="0">
                <a:solidFill>
                  <a:srgbClr val="3C3939"/>
                </a:solidFill>
                <a:latin typeface="Roboto" pitchFamily="34" charset="0"/>
                <a:ea typeface="Roboto" pitchFamily="34" charset="-122"/>
                <a:cs typeface="Roboto" pitchFamily="34" charset="-120"/>
              </a:rPr>
              <a:t>Policymakers should draw on emerging models (UCC Article 12's approach, UNIDROIT principles) to craft clear rules defining “control” of virtual assets and mechanisms for using them as collateral.</a:t>
            </a:r>
            <a:endParaRPr lang="en-US" sz="1750" dirty="0"/>
          </a:p>
        </p:txBody>
      </p:sp>
      <p:sp>
        <p:nvSpPr>
          <p:cNvPr id="7" name="Shape 5"/>
          <p:cNvSpPr/>
          <p:nvPr/>
        </p:nvSpPr>
        <p:spPr>
          <a:xfrm>
            <a:off x="5216962" y="2892862"/>
            <a:ext cx="510302" cy="510302"/>
          </a:xfrm>
          <a:prstGeom prst="roundRect">
            <a:avLst>
              <a:gd name="adj" fmla="val 18669"/>
            </a:avLst>
          </a:prstGeom>
          <a:solidFill>
            <a:srgbClr val="E1E1EA"/>
          </a:solidFill>
          <a:ln w="7620">
            <a:solidFill>
              <a:srgbClr val="C7C7D0"/>
            </a:solidFill>
            <a:prstDash val="solid"/>
          </a:ln>
        </p:spPr>
        <p:txBody>
          <a:bodyPr/>
          <a:lstStyle/>
          <a:p>
            <a:endParaRPr lang="ko-KR" altLang="en-US"/>
          </a:p>
        </p:txBody>
      </p:sp>
      <p:sp>
        <p:nvSpPr>
          <p:cNvPr id="8" name="Text 6"/>
          <p:cNvSpPr/>
          <p:nvPr/>
        </p:nvSpPr>
        <p:spPr>
          <a:xfrm>
            <a:off x="5383411" y="2977872"/>
            <a:ext cx="177284" cy="340281"/>
          </a:xfrm>
          <a:prstGeom prst="rect">
            <a:avLst/>
          </a:prstGeom>
          <a:noFill/>
          <a:ln/>
        </p:spPr>
        <p:txBody>
          <a:bodyPr wrap="none" lIns="0" tIns="0" rIns="0" bIns="0" rtlCol="0" anchor="t"/>
          <a:lstStyle/>
          <a:p>
            <a:pPr marL="0" indent="0" algn="ctr">
              <a:lnSpc>
                <a:spcPts val="2650"/>
              </a:lnSpc>
              <a:buNone/>
            </a:pPr>
            <a:r>
              <a:rPr lang="en-US" sz="2650" dirty="0">
                <a:solidFill>
                  <a:srgbClr val="3C3939"/>
                </a:solidFill>
                <a:latin typeface="Raleway" pitchFamily="34" charset="0"/>
                <a:ea typeface="Raleway" pitchFamily="34" charset="-122"/>
                <a:cs typeface="Raleway" pitchFamily="34" charset="-120"/>
              </a:rPr>
              <a:t>2</a:t>
            </a:r>
            <a:endParaRPr lang="en-US" sz="2650" dirty="0"/>
          </a:p>
        </p:txBody>
      </p:sp>
      <p:sp>
        <p:nvSpPr>
          <p:cNvPr id="9" name="Text 7"/>
          <p:cNvSpPr/>
          <p:nvPr/>
        </p:nvSpPr>
        <p:spPr>
          <a:xfrm>
            <a:off x="5954078" y="2892862"/>
            <a:ext cx="3351133" cy="354330"/>
          </a:xfrm>
          <a:prstGeom prst="rect">
            <a:avLst/>
          </a:prstGeom>
          <a:noFill/>
          <a:ln/>
        </p:spPr>
        <p:txBody>
          <a:bodyPr wrap="none" lIns="0" tIns="0" rIns="0" bIns="0" rtlCol="0" anchor="t"/>
          <a:lstStyle/>
          <a:p>
            <a:pPr marL="0" indent="0">
              <a:lnSpc>
                <a:spcPts val="2750"/>
              </a:lnSpc>
              <a:buNone/>
            </a:pPr>
            <a:r>
              <a:rPr lang="en-US" sz="2200" dirty="0">
                <a:solidFill>
                  <a:srgbClr val="3C3939"/>
                </a:solidFill>
                <a:latin typeface="Raleway" pitchFamily="34" charset="0"/>
                <a:ea typeface="Raleway" pitchFamily="34" charset="-122"/>
                <a:cs typeface="Raleway" pitchFamily="34" charset="-120"/>
              </a:rPr>
              <a:t>Harmonize Internationally</a:t>
            </a:r>
            <a:endParaRPr lang="en-US" sz="2200" dirty="0"/>
          </a:p>
        </p:txBody>
      </p:sp>
      <p:sp>
        <p:nvSpPr>
          <p:cNvPr id="10" name="Text 8"/>
          <p:cNvSpPr/>
          <p:nvPr/>
        </p:nvSpPr>
        <p:spPr>
          <a:xfrm>
            <a:off x="5954078" y="3383280"/>
            <a:ext cx="3459242" cy="1088708"/>
          </a:xfrm>
          <a:prstGeom prst="rect">
            <a:avLst/>
          </a:prstGeom>
          <a:noFill/>
          <a:ln/>
        </p:spPr>
        <p:txBody>
          <a:bodyPr wrap="square" lIns="0" tIns="0" rIns="0" bIns="0" rtlCol="0" anchor="t"/>
          <a:lstStyle/>
          <a:p>
            <a:pPr marL="0" indent="0" latinLnBrk="0">
              <a:lnSpc>
                <a:spcPts val="2850"/>
              </a:lnSpc>
              <a:buNone/>
            </a:pPr>
            <a:r>
              <a:rPr lang="en-US" sz="1750" dirty="0">
                <a:solidFill>
                  <a:srgbClr val="3C3939"/>
                </a:solidFill>
                <a:latin typeface="Roboto" pitchFamily="34" charset="0"/>
                <a:ea typeface="Roboto" pitchFamily="34" charset="-122"/>
                <a:cs typeface="Roboto" pitchFamily="34" charset="-120"/>
              </a:rPr>
              <a:t>Harmonizing these rules internationally would reduce uncertainty.</a:t>
            </a:r>
            <a:endParaRPr lang="en-US" sz="1750" dirty="0"/>
          </a:p>
        </p:txBody>
      </p:sp>
      <p:sp>
        <p:nvSpPr>
          <p:cNvPr id="11" name="Shape 9"/>
          <p:cNvSpPr/>
          <p:nvPr/>
        </p:nvSpPr>
        <p:spPr>
          <a:xfrm>
            <a:off x="9640133" y="2892862"/>
            <a:ext cx="510302" cy="510302"/>
          </a:xfrm>
          <a:prstGeom prst="roundRect">
            <a:avLst>
              <a:gd name="adj" fmla="val 18669"/>
            </a:avLst>
          </a:prstGeom>
          <a:solidFill>
            <a:srgbClr val="E1E1EA"/>
          </a:solidFill>
          <a:ln w="7620">
            <a:solidFill>
              <a:srgbClr val="C7C7D0"/>
            </a:solidFill>
            <a:prstDash val="solid"/>
          </a:ln>
        </p:spPr>
        <p:txBody>
          <a:bodyPr/>
          <a:lstStyle/>
          <a:p>
            <a:endParaRPr lang="ko-KR" altLang="en-US"/>
          </a:p>
        </p:txBody>
      </p:sp>
      <p:sp>
        <p:nvSpPr>
          <p:cNvPr id="12" name="Text 10"/>
          <p:cNvSpPr/>
          <p:nvPr/>
        </p:nvSpPr>
        <p:spPr>
          <a:xfrm>
            <a:off x="9804440" y="2977872"/>
            <a:ext cx="181689" cy="340281"/>
          </a:xfrm>
          <a:prstGeom prst="rect">
            <a:avLst/>
          </a:prstGeom>
          <a:noFill/>
          <a:ln/>
        </p:spPr>
        <p:txBody>
          <a:bodyPr wrap="none" lIns="0" tIns="0" rIns="0" bIns="0" rtlCol="0" anchor="t"/>
          <a:lstStyle/>
          <a:p>
            <a:pPr marL="0" indent="0" algn="ctr">
              <a:lnSpc>
                <a:spcPts val="2650"/>
              </a:lnSpc>
              <a:buNone/>
            </a:pPr>
            <a:r>
              <a:rPr lang="en-US" sz="2650" dirty="0">
                <a:solidFill>
                  <a:srgbClr val="3C3939"/>
                </a:solidFill>
                <a:latin typeface="Raleway" pitchFamily="34" charset="0"/>
                <a:ea typeface="Raleway" pitchFamily="34" charset="-122"/>
                <a:cs typeface="Raleway" pitchFamily="34" charset="-120"/>
              </a:rPr>
              <a:t>3</a:t>
            </a:r>
            <a:endParaRPr lang="en-US" sz="2650" dirty="0"/>
          </a:p>
        </p:txBody>
      </p:sp>
      <p:sp>
        <p:nvSpPr>
          <p:cNvPr id="13" name="Text 11"/>
          <p:cNvSpPr/>
          <p:nvPr/>
        </p:nvSpPr>
        <p:spPr>
          <a:xfrm>
            <a:off x="10377249" y="2892862"/>
            <a:ext cx="2835235" cy="354330"/>
          </a:xfrm>
          <a:prstGeom prst="rect">
            <a:avLst/>
          </a:prstGeom>
          <a:noFill/>
          <a:ln/>
        </p:spPr>
        <p:txBody>
          <a:bodyPr wrap="none" lIns="0" tIns="0" rIns="0" bIns="0" rtlCol="0" anchor="t"/>
          <a:lstStyle/>
          <a:p>
            <a:pPr marL="0" indent="0">
              <a:lnSpc>
                <a:spcPts val="2750"/>
              </a:lnSpc>
              <a:buNone/>
            </a:pPr>
            <a:r>
              <a:rPr lang="en-US" sz="2200" dirty="0">
                <a:solidFill>
                  <a:srgbClr val="3C3939"/>
                </a:solidFill>
                <a:latin typeface="Raleway" pitchFamily="34" charset="0"/>
                <a:ea typeface="Raleway" pitchFamily="34" charset="-122"/>
                <a:cs typeface="Raleway" pitchFamily="34" charset="-120"/>
              </a:rPr>
              <a:t>Ensure Legal Clarity</a:t>
            </a:r>
            <a:endParaRPr lang="en-US" sz="2200" dirty="0"/>
          </a:p>
        </p:txBody>
      </p:sp>
      <p:sp>
        <p:nvSpPr>
          <p:cNvPr id="14" name="Text 12"/>
          <p:cNvSpPr/>
          <p:nvPr/>
        </p:nvSpPr>
        <p:spPr>
          <a:xfrm>
            <a:off x="10377249" y="3383280"/>
            <a:ext cx="3459242" cy="2903220"/>
          </a:xfrm>
          <a:prstGeom prst="rect">
            <a:avLst/>
          </a:prstGeom>
          <a:noFill/>
          <a:ln/>
        </p:spPr>
        <p:txBody>
          <a:bodyPr wrap="square" lIns="0" tIns="0" rIns="0" bIns="0" rtlCol="0" anchor="t"/>
          <a:lstStyle/>
          <a:p>
            <a:pPr marL="0" indent="0" latinLnBrk="0">
              <a:lnSpc>
                <a:spcPts val="2850"/>
              </a:lnSpc>
              <a:buNone/>
            </a:pPr>
            <a:r>
              <a:rPr lang="en-US" sz="1750" b="1" dirty="0">
                <a:solidFill>
                  <a:srgbClr val="3C3939"/>
                </a:solidFill>
                <a:latin typeface="Roboto" pitchFamily="34" charset="0"/>
                <a:ea typeface="Roboto" pitchFamily="34" charset="-122"/>
                <a:cs typeface="Roboto" pitchFamily="34" charset="-120"/>
              </a:rPr>
              <a:t>Legal clarity and certainty</a:t>
            </a:r>
            <a:r>
              <a:rPr lang="en-US" sz="1750" dirty="0">
                <a:solidFill>
                  <a:srgbClr val="3C3939"/>
                </a:solidFill>
                <a:latin typeface="Roboto" pitchFamily="34" charset="0"/>
                <a:ea typeface="Roboto" pitchFamily="34" charset="-122"/>
                <a:cs typeface="Roboto" pitchFamily="34" charset="-120"/>
              </a:rPr>
              <a:t> in this area will support innovation in the digital economy while protecting rights and maintaining financial stability – ensuring that virtual assets can be integrated into the legal system rather than exist in a regulatory gray area.</a:t>
            </a:r>
            <a:endParaRPr lang="en-US" sz="175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rot="739900">
            <a:off x="4379230" y="-939292"/>
            <a:ext cx="11193030" cy="7281173"/>
          </a:xfrm>
          <a:custGeom>
            <a:avLst/>
            <a:gdLst>
              <a:gd name="connsiteX0" fmla="*/ 0 w 9327525"/>
              <a:gd name="connsiteY0" fmla="*/ 1749144 h 6067644"/>
              <a:gd name="connsiteX1" fmla="*/ 8001051 w 9327525"/>
              <a:gd name="connsiteY1" fmla="*/ 0 h 6067644"/>
              <a:gd name="connsiteX2" fmla="*/ 9327525 w 9327525"/>
              <a:gd name="connsiteY2" fmla="*/ 6067644 h 6067644"/>
              <a:gd name="connsiteX3" fmla="*/ 418934 w 9327525"/>
              <a:gd name="connsiteY3" fmla="*/ 6067644 h 6067644"/>
              <a:gd name="connsiteX4" fmla="*/ 0 w 9327525"/>
              <a:gd name="connsiteY4" fmla="*/ 5648710 h 6067644"/>
            </a:gdLst>
            <a:ahLst/>
            <a:cxnLst/>
            <a:rect l="l" t="t" r="r" b="b"/>
            <a:pathLst>
              <a:path w="9327525" h="6067644">
                <a:moveTo>
                  <a:pt x="0" y="1749144"/>
                </a:moveTo>
                <a:lnTo>
                  <a:pt x="8001051" y="0"/>
                </a:lnTo>
                <a:lnTo>
                  <a:pt x="9327525" y="6067644"/>
                </a:lnTo>
                <a:lnTo>
                  <a:pt x="418934" y="6067644"/>
                </a:lnTo>
                <a:cubicBezTo>
                  <a:pt x="187563" y="6067644"/>
                  <a:pt x="0" y="5880081"/>
                  <a:pt x="0" y="5648710"/>
                </a:cubicBezTo>
                <a:close/>
              </a:path>
            </a:pathLst>
          </a:custGeom>
          <a:solidFill>
            <a:schemeClr val="accent1">
              <a:lumMod val="60000"/>
              <a:lumOff val="40000"/>
            </a:schemeClr>
          </a:solidFill>
          <a:ln w="12700" cap="sq">
            <a:noFill/>
            <a:miter/>
          </a:ln>
        </p:spPr>
        <p:txBody>
          <a:bodyPr vert="horz" wrap="square" lIns="109728" tIns="54864" rIns="109728" bIns="54864" rtlCol="0" anchor="ctr"/>
          <a:lstStyle/>
          <a:p>
            <a:pPr algn="ctr">
              <a:lnSpc>
                <a:spcPct val="110000"/>
              </a:lnSpc>
            </a:pPr>
            <a:endParaRPr kumimoji="1" lang="zh-CN" altLang="en-US" sz="2160"/>
          </a:p>
        </p:txBody>
      </p:sp>
      <p:pic>
        <p:nvPicPr>
          <p:cNvPr id="3" name="그림 2"/>
          <p:cNvPicPr>
            <a:picLocks noChangeAspect="1"/>
          </p:cNvPicPr>
          <p:nvPr/>
        </p:nvPicPr>
        <p:blipFill>
          <a:blip r:embed="rId2">
            <a:alphaModFix/>
          </a:blip>
          <a:srcRect l="38655" t="37506" r="25880"/>
          <a:stretch>
            <a:fillRect/>
          </a:stretch>
        </p:blipFill>
        <p:spPr>
          <a:xfrm rot="741945">
            <a:off x="-243191" y="-510576"/>
            <a:ext cx="4366166" cy="3712663"/>
          </a:xfrm>
          <a:custGeom>
            <a:avLst/>
            <a:gdLst>
              <a:gd name="connsiteX0" fmla="*/ 0 w 3638472"/>
              <a:gd name="connsiteY0" fmla="*/ 797690 h 3093886"/>
              <a:gd name="connsiteX1" fmla="*/ 3638472 w 3638472"/>
              <a:gd name="connsiteY1" fmla="*/ 0 h 3093886"/>
              <a:gd name="connsiteX2" fmla="*/ 3638472 w 3638472"/>
              <a:gd name="connsiteY2" fmla="*/ 2705283 h 3093886"/>
              <a:gd name="connsiteX3" fmla="*/ 3249869 w 3638472"/>
              <a:gd name="connsiteY3" fmla="*/ 3093886 h 3093886"/>
              <a:gd name="connsiteX4" fmla="*/ 503412 w 3638472"/>
              <a:gd name="connsiteY4" fmla="*/ 3093886 h 3093886"/>
            </a:gdLst>
            <a:ahLst/>
            <a:cxnLst/>
            <a:rect l="l" t="t" r="r" b="b"/>
            <a:pathLst>
              <a:path w="3638472" h="3093886">
                <a:moveTo>
                  <a:pt x="0" y="797690"/>
                </a:moveTo>
                <a:lnTo>
                  <a:pt x="3638472" y="0"/>
                </a:lnTo>
                <a:lnTo>
                  <a:pt x="3638472" y="2705283"/>
                </a:lnTo>
                <a:cubicBezTo>
                  <a:pt x="3638472" y="2919903"/>
                  <a:pt x="3464489" y="3093886"/>
                  <a:pt x="3249869" y="3093886"/>
                </a:cubicBezTo>
                <a:lnTo>
                  <a:pt x="503412" y="3093886"/>
                </a:lnTo>
                <a:close/>
              </a:path>
            </a:pathLst>
          </a:custGeom>
          <a:noFill/>
          <a:ln>
            <a:noFill/>
          </a:ln>
        </p:spPr>
      </p:pic>
      <p:sp>
        <p:nvSpPr>
          <p:cNvPr id="4" name="标题 1"/>
          <p:cNvSpPr txBox="1"/>
          <p:nvPr/>
        </p:nvSpPr>
        <p:spPr>
          <a:xfrm rot="739900">
            <a:off x="-575909" y="3481717"/>
            <a:ext cx="3818941" cy="4980606"/>
          </a:xfrm>
          <a:custGeom>
            <a:avLst/>
            <a:gdLst>
              <a:gd name="connsiteX0" fmla="*/ 0 w 3182451"/>
              <a:gd name="connsiteY0" fmla="*/ 0 h 4150505"/>
              <a:gd name="connsiteX1" fmla="*/ 2763517 w 3182451"/>
              <a:gd name="connsiteY1" fmla="*/ 0 h 4150505"/>
              <a:gd name="connsiteX2" fmla="*/ 3182451 w 3182451"/>
              <a:gd name="connsiteY2" fmla="*/ 418934 h 4150505"/>
              <a:gd name="connsiteX3" fmla="*/ 3182451 w 3182451"/>
              <a:gd name="connsiteY3" fmla="*/ 3653137 h 4150505"/>
              <a:gd name="connsiteX4" fmla="*/ 907359 w 3182451"/>
              <a:gd name="connsiteY4" fmla="*/ 4150505 h 4150505"/>
            </a:gdLst>
            <a:ahLst/>
            <a:cxnLst/>
            <a:rect l="l" t="t" r="r" b="b"/>
            <a:pathLst>
              <a:path w="3182451" h="4150505">
                <a:moveTo>
                  <a:pt x="0" y="0"/>
                </a:moveTo>
                <a:lnTo>
                  <a:pt x="2763517" y="0"/>
                </a:lnTo>
                <a:cubicBezTo>
                  <a:pt x="2994888" y="0"/>
                  <a:pt x="3182451" y="187563"/>
                  <a:pt x="3182451" y="418934"/>
                </a:cubicBezTo>
                <a:lnTo>
                  <a:pt x="3182451" y="3653137"/>
                </a:lnTo>
                <a:lnTo>
                  <a:pt x="907359" y="4150505"/>
                </a:lnTo>
                <a:close/>
              </a:path>
            </a:pathLst>
          </a:custGeom>
          <a:gradFill>
            <a:gsLst>
              <a:gs pos="0">
                <a:schemeClr val="accent2"/>
              </a:gs>
              <a:gs pos="100000">
                <a:schemeClr val="accent1"/>
              </a:gs>
            </a:gsLst>
            <a:lin ang="18900000" scaled="0"/>
          </a:gradFill>
          <a:ln w="12700" cap="sq">
            <a:noFill/>
            <a:miter/>
          </a:ln>
        </p:spPr>
        <p:txBody>
          <a:bodyPr vert="horz" wrap="square" lIns="109728" tIns="54864" rIns="109728" bIns="54864" rtlCol="0" anchor="ctr"/>
          <a:lstStyle/>
          <a:p>
            <a:pPr algn="ctr">
              <a:lnSpc>
                <a:spcPct val="110000"/>
              </a:lnSpc>
            </a:pPr>
            <a:endParaRPr kumimoji="1" lang="zh-CN" altLang="en-US" sz="2160"/>
          </a:p>
        </p:txBody>
      </p:sp>
      <p:grpSp>
        <p:nvGrpSpPr>
          <p:cNvPr id="5" name="그룹 4"/>
          <p:cNvGrpSpPr/>
          <p:nvPr/>
        </p:nvGrpSpPr>
        <p:grpSpPr>
          <a:xfrm>
            <a:off x="1545969" y="4224931"/>
            <a:ext cx="970026" cy="970026"/>
            <a:chOff x="1288307" y="3520775"/>
            <a:chExt cx="808355" cy="808355"/>
          </a:xfrm>
        </p:grpSpPr>
        <p:sp>
          <p:nvSpPr>
            <p:cNvPr id="6" name="标题 1"/>
            <p:cNvSpPr txBox="1"/>
            <p:nvPr/>
          </p:nvSpPr>
          <p:spPr>
            <a:xfrm>
              <a:off x="1288307" y="3520775"/>
              <a:ext cx="808355" cy="808355"/>
            </a:xfrm>
            <a:prstGeom prst="ellipse">
              <a:avLst/>
            </a:prstGeom>
            <a:solidFill>
              <a:schemeClr val="bg1"/>
            </a:solidFill>
            <a:ln w="12700" cap="sq">
              <a:noFill/>
              <a:miter/>
            </a:ln>
            <a:effectLst>
              <a:outerShdw blurRad="371108" dist="38100" dir="5400000" algn="t" rotWithShape="0">
                <a:srgbClr val="000000">
                  <a:alpha val="30000"/>
                </a:srgbClr>
              </a:outerShdw>
            </a:effectLst>
          </p:spPr>
          <p:txBody>
            <a:bodyPr vert="horz" wrap="square" lIns="109728" tIns="54864" rIns="109728" bIns="54864" rtlCol="0" anchor="ctr"/>
            <a:lstStyle/>
            <a:p>
              <a:pPr algn="ctr">
                <a:lnSpc>
                  <a:spcPct val="110000"/>
                </a:lnSpc>
              </a:pPr>
              <a:endParaRPr kumimoji="1" lang="zh-CN" altLang="en-US" sz="2160"/>
            </a:p>
          </p:txBody>
        </p:sp>
        <p:sp>
          <p:nvSpPr>
            <p:cNvPr id="7" name="标题 1"/>
            <p:cNvSpPr txBox="1"/>
            <p:nvPr/>
          </p:nvSpPr>
          <p:spPr>
            <a:xfrm>
              <a:off x="1530376" y="3732621"/>
              <a:ext cx="384666" cy="384666"/>
            </a:xfrm>
            <a:prstGeom prst="chevron">
              <a:avLst/>
            </a:prstGeom>
            <a:gradFill>
              <a:gsLst>
                <a:gs pos="0">
                  <a:schemeClr val="accent2"/>
                </a:gs>
                <a:gs pos="100000">
                  <a:schemeClr val="accent1"/>
                </a:gs>
              </a:gsLst>
              <a:lin ang="0" scaled="0"/>
            </a:gradFill>
            <a:ln w="12700" cap="sq">
              <a:noFill/>
              <a:miter/>
            </a:ln>
          </p:spPr>
          <p:txBody>
            <a:bodyPr vert="horz" wrap="square" lIns="109728" tIns="54864" rIns="109728" bIns="54864" rtlCol="0" anchor="ctr"/>
            <a:lstStyle/>
            <a:p>
              <a:pPr algn="ctr">
                <a:lnSpc>
                  <a:spcPct val="110000"/>
                </a:lnSpc>
              </a:pPr>
              <a:endParaRPr kumimoji="1" lang="zh-CN" altLang="en-US" sz="2160"/>
            </a:p>
          </p:txBody>
        </p:sp>
      </p:grpSp>
      <p:sp>
        <p:nvSpPr>
          <p:cNvPr id="8" name="标题 1"/>
          <p:cNvSpPr txBox="1"/>
          <p:nvPr/>
        </p:nvSpPr>
        <p:spPr>
          <a:xfrm>
            <a:off x="4797175" y="2260546"/>
            <a:ext cx="8709584" cy="1380401"/>
          </a:xfrm>
          <a:prstGeom prst="rect">
            <a:avLst/>
          </a:prstGeom>
          <a:noFill/>
          <a:ln>
            <a:noFill/>
          </a:ln>
        </p:spPr>
        <p:txBody>
          <a:bodyPr vert="horz" wrap="square" lIns="109728" tIns="54864" rIns="109728" bIns="54864" rtlCol="0" anchor="ctr"/>
          <a:lstStyle/>
          <a:p>
            <a:pPr algn="r">
              <a:lnSpc>
                <a:spcPct val="130000"/>
              </a:lnSpc>
            </a:pPr>
            <a:r>
              <a:rPr kumimoji="1" lang="en-US" altLang="zh-CN" sz="4320">
                <a:ln w="12700">
                  <a:noFill/>
                </a:ln>
                <a:solidFill>
                  <a:srgbClr val="FFFFFF">
                    <a:alpha val="100000"/>
                  </a:srgbClr>
                </a:solidFill>
                <a:latin typeface="SourceHanSerifJP-Bold"/>
                <a:ea typeface="SourceHanSerifJP-Bold"/>
                <a:cs typeface="SourceHanSerifJP-Bold"/>
              </a:rPr>
              <a:t>Thanks for your attention</a:t>
            </a:r>
            <a:endParaRPr kumimoji="1" lang="zh-CN" altLang="en-US" sz="2160"/>
          </a:p>
        </p:txBody>
      </p:sp>
      <p:pic>
        <p:nvPicPr>
          <p:cNvPr id="10" name="그림 9"/>
          <p:cNvPicPr>
            <a:picLocks noChangeAspect="1"/>
          </p:cNvPicPr>
          <p:nvPr/>
        </p:nvPicPr>
        <p:blipFill>
          <a:blip r:embed="rId2">
            <a:alphaModFix/>
          </a:blip>
          <a:srcRect t="31249" r="19512" b="27380"/>
          <a:stretch>
            <a:fillRect/>
          </a:stretch>
        </p:blipFill>
        <p:spPr>
          <a:xfrm rot="618456">
            <a:off x="3404084" y="6466974"/>
            <a:ext cx="11212583" cy="2815208"/>
          </a:xfrm>
          <a:custGeom>
            <a:avLst/>
            <a:gdLst>
              <a:gd name="connsiteX0" fmla="*/ 312782 w 9343819"/>
              <a:gd name="connsiteY0" fmla="*/ 6094 h 2317620"/>
              <a:gd name="connsiteX1" fmla="*/ 393284 w 9343819"/>
              <a:gd name="connsiteY1" fmla="*/ 145 h 2317620"/>
              <a:gd name="connsiteX2" fmla="*/ 9274543 w 9343819"/>
              <a:gd name="connsiteY2" fmla="*/ 237366 h 2317620"/>
              <a:gd name="connsiteX3" fmla="*/ 9343819 w 9343819"/>
              <a:gd name="connsiteY3" fmla="*/ 618279 h 2317620"/>
              <a:gd name="connsiteX4" fmla="*/ 0 w 9343819"/>
              <a:gd name="connsiteY4" fmla="*/ 2317620 h 2317620"/>
              <a:gd name="connsiteX5" fmla="*/ 0 w 9343819"/>
              <a:gd name="connsiteY5" fmla="*/ 292023 h 2317620"/>
              <a:gd name="connsiteX6" fmla="*/ 12101 w 9343819"/>
              <a:gd name="connsiteY6" fmla="*/ 251551 h 2317620"/>
              <a:gd name="connsiteX7" fmla="*/ 312782 w 9343819"/>
              <a:gd name="connsiteY7" fmla="*/ 6094 h 2317620"/>
            </a:gdLst>
            <a:ahLst/>
            <a:cxnLst/>
            <a:rect l="l" t="t" r="r" b="b"/>
            <a:pathLst>
              <a:path w="9343819" h="2317620">
                <a:moveTo>
                  <a:pt x="312782" y="6094"/>
                </a:moveTo>
                <a:cubicBezTo>
                  <a:pt x="338856" y="1481"/>
                  <a:pt x="365781" y="-589"/>
                  <a:pt x="393284" y="145"/>
                </a:cubicBezTo>
                <a:lnTo>
                  <a:pt x="9274543" y="237366"/>
                </a:lnTo>
                <a:lnTo>
                  <a:pt x="9343819" y="618279"/>
                </a:lnTo>
                <a:lnTo>
                  <a:pt x="0" y="2317620"/>
                </a:lnTo>
                <a:lnTo>
                  <a:pt x="0" y="292023"/>
                </a:lnTo>
                <a:lnTo>
                  <a:pt x="12101" y="251551"/>
                </a:lnTo>
                <a:cubicBezTo>
                  <a:pt x="62439" y="124671"/>
                  <a:pt x="175889" y="30319"/>
                  <a:pt x="312782" y="6094"/>
                </a:cubicBezTo>
                <a:close/>
              </a:path>
            </a:pathLst>
          </a:cu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1">
    <p:spTree>
      <p:nvGrpSpPr>
        <p:cNvPr id="1" name=""/>
        <p:cNvGrpSpPr/>
        <p:nvPr/>
      </p:nvGrpSpPr>
      <p:grpSpPr>
        <a:xfrm>
          <a:off x="0" y="0"/>
          <a:ext cx="0" cy="0"/>
          <a:chOff x="0" y="0"/>
          <a:chExt cx="0" cy="0"/>
        </a:xfrm>
      </p:grpSpPr>
      <p:sp>
        <p:nvSpPr>
          <p:cNvPr id="2" name="Text 0"/>
          <p:cNvSpPr/>
          <p:nvPr/>
        </p:nvSpPr>
        <p:spPr>
          <a:xfrm>
            <a:off x="756277" y="514212"/>
            <a:ext cx="8860750" cy="708779"/>
          </a:xfrm>
          <a:prstGeom prst="rect">
            <a:avLst/>
          </a:prstGeom>
          <a:noFill/>
          <a:ln/>
        </p:spPr>
        <p:txBody>
          <a:bodyPr wrap="none" lIns="0" tIns="0" rIns="0" bIns="0" rtlCol="0" anchor="t"/>
          <a:lstStyle/>
          <a:p>
            <a:pPr marL="0" indent="0">
              <a:lnSpc>
                <a:spcPts val="5550"/>
              </a:lnSpc>
              <a:buNone/>
            </a:pPr>
            <a:r>
              <a:rPr lang="en-US" sz="4000" b="1" dirty="0">
                <a:solidFill>
                  <a:srgbClr val="1B1B27"/>
                </a:solidFill>
                <a:latin typeface="Raleway" pitchFamily="34" charset="0"/>
                <a:ea typeface="Raleway" pitchFamily="34" charset="-122"/>
                <a:cs typeface="Raleway" pitchFamily="34" charset="-120"/>
              </a:rPr>
              <a:t>Legal Challenges of Enforcement of Virtual Assets</a:t>
            </a:r>
            <a:endParaRPr lang="en-US" sz="4000" b="1" dirty="0"/>
          </a:p>
        </p:txBody>
      </p:sp>
      <p:sp>
        <p:nvSpPr>
          <p:cNvPr id="3" name="Text 1"/>
          <p:cNvSpPr/>
          <p:nvPr/>
        </p:nvSpPr>
        <p:spPr>
          <a:xfrm>
            <a:off x="756277" y="1597837"/>
            <a:ext cx="13042821" cy="1814513"/>
          </a:xfrm>
          <a:prstGeom prst="rect">
            <a:avLst/>
          </a:prstGeom>
          <a:noFill/>
          <a:ln/>
        </p:spPr>
        <p:txBody>
          <a:bodyPr wrap="square" lIns="0" tIns="0" rIns="0" bIns="0" rtlCol="0" anchor="t"/>
          <a:lstStyle/>
          <a:p>
            <a:pPr algn="l" latinLnBrk="0">
              <a:lnSpc>
                <a:spcPct val="150000"/>
              </a:lnSpc>
              <a:spcAft>
                <a:spcPts val="800"/>
              </a:spcAft>
            </a:pPr>
            <a:r>
              <a:rPr lang="en-US" altLang="ko-KR" sz="2000" b="1" kern="0" dirty="0">
                <a:effectLst/>
                <a:latin typeface="Times New Roman" panose="02020603050405020304" pitchFamily="18" charset="0"/>
                <a:ea typeface="굴림" panose="020B0600000101010101" pitchFamily="50" charset="-127"/>
                <a:cs typeface="Times New Roman" panose="02020603050405020304" pitchFamily="18" charset="0"/>
              </a:rPr>
              <a:t>Definition of Virtual Assets</a:t>
            </a:r>
            <a:r>
              <a:rPr lang="en-US" altLang="ko-KR" sz="2000" kern="0" dirty="0">
                <a:effectLst/>
                <a:latin typeface="Times New Roman" panose="02020603050405020304" pitchFamily="18" charset="0"/>
                <a:ea typeface="굴림" panose="020B0600000101010101" pitchFamily="50" charset="-127"/>
                <a:cs typeface="Times New Roman" panose="02020603050405020304" pitchFamily="18" charset="0"/>
              </a:rPr>
              <a:t>: Under Korean Virtual Asset User Protection Act, “virtual assets” (</a:t>
            </a:r>
            <a:r>
              <a:rPr lang="ko-KR" altLang="ko-KR" sz="2000" kern="0" dirty="0">
                <a:effectLst/>
                <a:latin typeface="Times New Roman" panose="02020603050405020304" pitchFamily="18" charset="0"/>
                <a:ea typeface="굴림" panose="020B0600000101010101" pitchFamily="50" charset="-127"/>
                <a:cs typeface="Times New Roman" panose="02020603050405020304" pitchFamily="18" charset="0"/>
              </a:rPr>
              <a:t>가상자산</a:t>
            </a:r>
            <a:r>
              <a:rPr lang="en-US" altLang="ko-KR" sz="2000" kern="0" dirty="0">
                <a:effectLst/>
                <a:latin typeface="Times New Roman" panose="02020603050405020304" pitchFamily="18" charset="0"/>
                <a:ea typeface="굴림" panose="020B0600000101010101" pitchFamily="50" charset="-127"/>
                <a:cs typeface="Times New Roman" panose="02020603050405020304" pitchFamily="18" charset="0"/>
              </a:rPr>
              <a:t>) generally refer to </a:t>
            </a:r>
            <a:r>
              <a:rPr lang="en-US" altLang="ko-KR" sz="2000" u="sng" kern="0" dirty="0">
                <a:effectLst/>
                <a:latin typeface="Times New Roman" panose="02020603050405020304" pitchFamily="18" charset="0"/>
                <a:ea typeface="굴림" panose="020B0600000101010101" pitchFamily="50" charset="-127"/>
                <a:cs typeface="Times New Roman" panose="02020603050405020304" pitchFamily="18" charset="0"/>
              </a:rPr>
              <a:t>digital tokens or electronic certificates with economic value that can be electronically traded or transferred</a:t>
            </a:r>
            <a:r>
              <a:rPr lang="en-US" altLang="ko-KR" sz="2000" u="sng" kern="0"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2000" kern="0" dirty="0">
                <a:effectLst/>
                <a:latin typeface="Times New Roman" panose="02020603050405020304" pitchFamily="18" charset="0"/>
                <a:ea typeface="굴림" panose="020B0600000101010101" pitchFamily="50" charset="-127"/>
                <a:cs typeface="Times New Roman" panose="02020603050405020304" pitchFamily="18" charset="0"/>
              </a:rPr>
              <a:t>. Common examples include cryptocurrencies like Bitcoin and Ethereum. Unlike traditional tangible assets, virtual assets exist as digital information recorded on a blockchain and do not constitute “things” (</a:t>
            </a:r>
            <a:r>
              <a:rPr lang="ko-KR" altLang="ko-KR" sz="2000" kern="0" dirty="0">
                <a:effectLst/>
                <a:latin typeface="Times New Roman" panose="02020603050405020304" pitchFamily="18" charset="0"/>
                <a:ea typeface="굴림" panose="020B0600000101010101" pitchFamily="50" charset="-127"/>
                <a:cs typeface="Times New Roman" panose="02020603050405020304" pitchFamily="18" charset="0"/>
              </a:rPr>
              <a:t>물건</a:t>
            </a:r>
            <a:r>
              <a:rPr lang="en-US" altLang="ko-KR" sz="2000" kern="0" dirty="0">
                <a:effectLst/>
                <a:latin typeface="Times New Roman" panose="02020603050405020304" pitchFamily="18" charset="0"/>
                <a:ea typeface="굴림" panose="020B0600000101010101" pitchFamily="50" charset="-127"/>
                <a:cs typeface="Times New Roman" panose="02020603050405020304" pitchFamily="18" charset="0"/>
              </a:rPr>
              <a:t>) under the Civil Act – i.e. they are not corporeal objects or electricity as defined by law</a:t>
            </a:r>
            <a:r>
              <a:rPr lang="en-US" altLang="ko-KR" sz="2000" kern="0"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2000" kern="0" dirty="0">
                <a:effectLst/>
                <a:latin typeface="Times New Roman" panose="02020603050405020304" pitchFamily="18" charset="0"/>
                <a:ea typeface="굴림" panose="020B0600000101010101" pitchFamily="50" charset="-127"/>
                <a:cs typeface="Times New Roman" panose="02020603050405020304" pitchFamily="18" charset="0"/>
              </a:rPr>
              <a:t>. Nevertheless, they are recognized as having property value</a:t>
            </a:r>
            <a:r>
              <a:rPr lang="en-US" altLang="ko-KR" sz="2000" kern="0"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2000" kern="0" dirty="0">
                <a:effectLst/>
                <a:latin typeface="Times New Roman" panose="02020603050405020304" pitchFamily="18" charset="0"/>
                <a:ea typeface="굴림" panose="020B0600000101010101" pitchFamily="50" charset="-127"/>
                <a:cs typeface="Times New Roman" panose="02020603050405020304" pitchFamily="18" charset="0"/>
              </a:rPr>
              <a:t>.</a:t>
            </a:r>
            <a:endParaRPr lang="ko-KR" altLang="ko-KR" sz="20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p>
            <a:pPr algn="l" latinLnBrk="0">
              <a:lnSpc>
                <a:spcPct val="150000"/>
              </a:lnSpc>
              <a:spcAft>
                <a:spcPts val="800"/>
              </a:spcAft>
            </a:pPr>
            <a:r>
              <a:rPr lang="en-US" altLang="ko-KR" sz="2000" b="1" kern="0" dirty="0">
                <a:effectLst/>
                <a:latin typeface="Times New Roman" panose="02020603050405020304" pitchFamily="18" charset="0"/>
                <a:ea typeface="굴림" panose="020B0600000101010101" pitchFamily="50" charset="-127"/>
                <a:cs typeface="Times New Roman" panose="02020603050405020304" pitchFamily="18" charset="0"/>
              </a:rPr>
              <a:t>Legal Context of Attachment</a:t>
            </a:r>
            <a:r>
              <a:rPr lang="en-US" altLang="ko-KR" sz="2000" kern="0" dirty="0">
                <a:effectLst/>
                <a:latin typeface="Times New Roman" panose="02020603050405020304" pitchFamily="18" charset="0"/>
                <a:ea typeface="굴림" panose="020B0600000101010101" pitchFamily="50" charset="-127"/>
                <a:cs typeface="Times New Roman" panose="02020603050405020304" pitchFamily="18" charset="0"/>
              </a:rPr>
              <a:t>: In Korea, </a:t>
            </a:r>
            <a:r>
              <a:rPr lang="en-US" altLang="ko-KR" sz="2000" b="1" kern="0" dirty="0">
                <a:effectLst/>
                <a:latin typeface="Times New Roman" panose="02020603050405020304" pitchFamily="18" charset="0"/>
                <a:ea typeface="굴림" panose="020B0600000101010101" pitchFamily="50" charset="-127"/>
                <a:cs typeface="Times New Roman" panose="02020603050405020304" pitchFamily="18" charset="0"/>
              </a:rPr>
              <a:t>attachment (</a:t>
            </a:r>
            <a:r>
              <a:rPr lang="ko-KR" altLang="ko-KR" sz="2000" b="1" kern="0" dirty="0">
                <a:effectLst/>
                <a:latin typeface="Times New Roman" panose="02020603050405020304" pitchFamily="18" charset="0"/>
                <a:ea typeface="굴림" panose="020B0600000101010101" pitchFamily="50" charset="-127"/>
                <a:cs typeface="Times New Roman" panose="02020603050405020304" pitchFamily="18" charset="0"/>
              </a:rPr>
              <a:t>압류</a:t>
            </a:r>
            <a:r>
              <a:rPr lang="en-US" altLang="ko-KR" sz="2000" b="1" kern="0" dirty="0">
                <a:effectLst/>
                <a:latin typeface="Times New Roman" panose="02020603050405020304" pitchFamily="18" charset="0"/>
                <a:ea typeface="굴림" panose="020B0600000101010101" pitchFamily="50" charset="-127"/>
                <a:cs typeface="Times New Roman" panose="02020603050405020304" pitchFamily="18" charset="0"/>
              </a:rPr>
              <a:t>)</a:t>
            </a:r>
            <a:r>
              <a:rPr lang="en-US" altLang="ko-KR" sz="2000" kern="0" dirty="0">
                <a:effectLst/>
                <a:latin typeface="Times New Roman" panose="02020603050405020304" pitchFamily="18" charset="0"/>
                <a:ea typeface="굴림" panose="020B0600000101010101" pitchFamily="50" charset="-127"/>
                <a:cs typeface="Times New Roman" panose="02020603050405020304" pitchFamily="18" charset="0"/>
              </a:rPr>
              <a:t> is a </a:t>
            </a:r>
            <a:r>
              <a:rPr lang="en-US" altLang="ko-KR" sz="2000" u="sng" kern="0" dirty="0">
                <a:effectLst/>
                <a:latin typeface="Times New Roman" panose="02020603050405020304" pitchFamily="18" charset="0"/>
                <a:ea typeface="굴림" panose="020B0600000101010101" pitchFamily="50" charset="-127"/>
                <a:cs typeface="Times New Roman" panose="02020603050405020304" pitchFamily="18" charset="0"/>
              </a:rPr>
              <a:t>legal mechanism used in both tax enforcement and civil judgment enforcement to seize or freeze a debtor’s assets to satisfy obligations</a:t>
            </a:r>
            <a:r>
              <a:rPr lang="en-US" altLang="ko-KR" sz="2000" kern="0" dirty="0">
                <a:effectLst/>
                <a:latin typeface="Times New Roman" panose="02020603050405020304" pitchFamily="18" charset="0"/>
                <a:ea typeface="굴림" panose="020B0600000101010101" pitchFamily="50" charset="-127"/>
                <a:cs typeface="Times New Roman" panose="02020603050405020304" pitchFamily="18" charset="0"/>
              </a:rPr>
              <a:t>. The Korean Civil Execution Act (</a:t>
            </a:r>
            <a:r>
              <a:rPr lang="ko-KR" altLang="ko-KR" sz="2000" kern="0" dirty="0">
                <a:effectLst/>
                <a:latin typeface="Times New Roman" panose="02020603050405020304" pitchFamily="18" charset="0"/>
                <a:ea typeface="굴림" panose="020B0600000101010101" pitchFamily="50" charset="-127"/>
                <a:cs typeface="Times New Roman" panose="02020603050405020304" pitchFamily="18" charset="0"/>
              </a:rPr>
              <a:t>민사집행법</a:t>
            </a:r>
            <a:r>
              <a:rPr lang="en-US" altLang="ko-KR" sz="2000" kern="0" dirty="0">
                <a:effectLst/>
                <a:latin typeface="Times New Roman" panose="02020603050405020304" pitchFamily="18" charset="0"/>
                <a:ea typeface="굴림" panose="020B0600000101010101" pitchFamily="50" charset="-127"/>
                <a:cs typeface="Times New Roman" panose="02020603050405020304" pitchFamily="18" charset="0"/>
              </a:rPr>
              <a:t>) provides distinct procedures depending on the type of asset – for example, different rules govern immovable property, movables, claims (</a:t>
            </a:r>
            <a:r>
              <a:rPr lang="ko-KR" altLang="ko-KR" sz="2000" kern="0" dirty="0">
                <a:effectLst/>
                <a:latin typeface="Times New Roman" panose="02020603050405020304" pitchFamily="18" charset="0"/>
                <a:ea typeface="굴림" panose="020B0600000101010101" pitchFamily="50" charset="-127"/>
                <a:cs typeface="Times New Roman" panose="02020603050405020304" pitchFamily="18" charset="0"/>
              </a:rPr>
              <a:t>채권</a:t>
            </a:r>
            <a:r>
              <a:rPr lang="en-US" altLang="ko-KR" sz="2000" kern="0" dirty="0">
                <a:effectLst/>
                <a:latin typeface="Times New Roman" panose="02020603050405020304" pitchFamily="18" charset="0"/>
                <a:ea typeface="굴림" panose="020B0600000101010101" pitchFamily="50" charset="-127"/>
                <a:cs typeface="Times New Roman" panose="02020603050405020304" pitchFamily="18" charset="0"/>
              </a:rPr>
              <a:t>), securities, and “other property rights” (</a:t>
            </a:r>
            <a:r>
              <a:rPr lang="ko-KR" altLang="ko-KR" sz="2000" kern="0" dirty="0">
                <a:effectLst/>
                <a:latin typeface="Times New Roman" panose="02020603050405020304" pitchFamily="18" charset="0"/>
                <a:ea typeface="굴림" panose="020B0600000101010101" pitchFamily="50" charset="-127"/>
                <a:cs typeface="Times New Roman" panose="02020603050405020304" pitchFamily="18" charset="0"/>
              </a:rPr>
              <a:t>그</a:t>
            </a:r>
            <a:r>
              <a:rPr lang="ko-KR" altLang="ko-KR" sz="2000" kern="0" dirty="0">
                <a:effectLst/>
                <a:latin typeface="맑은 고딕" panose="020B0503020000020004" pitchFamily="50" charset="-127"/>
                <a:ea typeface="Times New Roman" panose="02020603050405020304" pitchFamily="18" charset="0"/>
                <a:cs typeface="Times New Roman" panose="02020603050405020304" pitchFamily="18" charset="0"/>
              </a:rPr>
              <a:t> </a:t>
            </a:r>
            <a:r>
              <a:rPr lang="ko-KR" altLang="ko-KR" sz="2000" kern="0" dirty="0">
                <a:effectLst/>
                <a:latin typeface="Times New Roman" panose="02020603050405020304" pitchFamily="18" charset="0"/>
                <a:ea typeface="굴림" panose="020B0600000101010101" pitchFamily="50" charset="-127"/>
                <a:cs typeface="Times New Roman" panose="02020603050405020304" pitchFamily="18" charset="0"/>
              </a:rPr>
              <a:t>밖의</a:t>
            </a:r>
            <a:r>
              <a:rPr lang="ko-KR" altLang="ko-KR" sz="2000" kern="0" dirty="0">
                <a:effectLst/>
                <a:latin typeface="맑은 고딕" panose="020B0503020000020004" pitchFamily="50" charset="-127"/>
                <a:ea typeface="Times New Roman" panose="02020603050405020304" pitchFamily="18" charset="0"/>
                <a:cs typeface="Times New Roman" panose="02020603050405020304" pitchFamily="18" charset="0"/>
              </a:rPr>
              <a:t> </a:t>
            </a:r>
            <a:r>
              <a:rPr lang="ko-KR" altLang="ko-KR" sz="2000" kern="0" dirty="0">
                <a:effectLst/>
                <a:latin typeface="Times New Roman" panose="02020603050405020304" pitchFamily="18" charset="0"/>
                <a:ea typeface="굴림" panose="020B0600000101010101" pitchFamily="50" charset="-127"/>
                <a:cs typeface="Times New Roman" panose="02020603050405020304" pitchFamily="18" charset="0"/>
              </a:rPr>
              <a:t>재산권</a:t>
            </a:r>
            <a:r>
              <a:rPr lang="en-US" altLang="ko-KR" sz="2000" kern="0" dirty="0">
                <a:effectLst/>
                <a:latin typeface="Times New Roman" panose="02020603050405020304" pitchFamily="18" charset="0"/>
                <a:ea typeface="굴림" panose="020B0600000101010101" pitchFamily="50" charset="-127"/>
                <a:cs typeface="Times New Roman" panose="02020603050405020304" pitchFamily="18" charset="0"/>
              </a:rPr>
              <a:t>)</a:t>
            </a:r>
            <a:r>
              <a:rPr lang="en-US" altLang="ko-KR" sz="2000" kern="0"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2000" kern="0" dirty="0">
                <a:effectLst/>
                <a:latin typeface="Times New Roman" panose="02020603050405020304" pitchFamily="18" charset="0"/>
                <a:ea typeface="굴림" panose="020B0600000101010101" pitchFamily="50" charset="-127"/>
                <a:cs typeface="Times New Roman" panose="02020603050405020304" pitchFamily="18" charset="0"/>
              </a:rPr>
              <a:t>. </a:t>
            </a:r>
            <a:r>
              <a:rPr lang="en-US" altLang="ko-KR" sz="2000" u="sng" kern="0" dirty="0">
                <a:effectLst/>
                <a:latin typeface="Times New Roman" panose="02020603050405020304" pitchFamily="18" charset="0"/>
                <a:ea typeface="굴림" panose="020B0600000101010101" pitchFamily="50" charset="-127"/>
                <a:cs typeface="Times New Roman" panose="02020603050405020304" pitchFamily="18" charset="0"/>
              </a:rPr>
              <a:t>Virtual assets do not squarely fall into traditional categories like tangible movables or securities</a:t>
            </a:r>
            <a:r>
              <a:rPr lang="en-US" altLang="ko-KR" sz="2000" kern="0" dirty="0">
                <a:effectLst/>
                <a:latin typeface="Times New Roman" panose="02020603050405020304" pitchFamily="18" charset="0"/>
                <a:ea typeface="굴림" panose="020B0600000101010101" pitchFamily="50" charset="-127"/>
                <a:cs typeface="Times New Roman" panose="02020603050405020304" pitchFamily="18" charset="0"/>
              </a:rPr>
              <a:t>. This classification has important implications for how attachment is carried out. Recent regulatory developments and court decisions in Korea have started to address the challenges of enforcing against virtual assets, but significant legal ambiguities remain. Today, I will analyze the enforceability of attachment measures on virtual assets under current Korean law, focusing on the Korean National Tax Collection Act for tax seizures and the Korean Civil Execution Act for private civil judgments, and discusses potential improvements.</a:t>
            </a:r>
            <a:endParaRPr lang="ko-KR" altLang="ko-KR" sz="20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p:txBody>
      </p:sp>
      <p:sp>
        <p:nvSpPr>
          <p:cNvPr id="4" name="Shape 2"/>
          <p:cNvSpPr/>
          <p:nvPr/>
        </p:nvSpPr>
        <p:spPr>
          <a:xfrm>
            <a:off x="793790" y="5492591"/>
            <a:ext cx="362903" cy="362903"/>
          </a:xfrm>
          <a:prstGeom prst="roundRect">
            <a:avLst>
              <a:gd name="adj" fmla="val 25194296"/>
            </a:avLst>
          </a:prstGeom>
          <a:noFill/>
          <a:ln w="7620">
            <a:solidFill>
              <a:srgbClr val="FFFFFF"/>
            </a:solidFill>
            <a:prstDash val="solid"/>
          </a:ln>
        </p:spPr>
        <p:txBody>
          <a:bodyPr/>
          <a:lstStyle/>
          <a:p>
            <a:endParaRPr lang="ko-KR"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2">
    <p:spTree>
      <p:nvGrpSpPr>
        <p:cNvPr id="1" name=""/>
        <p:cNvGrpSpPr/>
        <p:nvPr/>
      </p:nvGrpSpPr>
      <p:grpSpPr>
        <a:xfrm>
          <a:off x="0" y="0"/>
          <a:ext cx="0" cy="0"/>
          <a:chOff x="0" y="0"/>
          <a:chExt cx="0" cy="0"/>
        </a:xfrm>
      </p:grpSpPr>
      <p:sp>
        <p:nvSpPr>
          <p:cNvPr id="2" name="Text 0"/>
          <p:cNvSpPr/>
          <p:nvPr/>
        </p:nvSpPr>
        <p:spPr>
          <a:xfrm>
            <a:off x="793790" y="1995607"/>
            <a:ext cx="7976235" cy="708779"/>
          </a:xfrm>
          <a:prstGeom prst="rect">
            <a:avLst/>
          </a:prstGeom>
          <a:noFill/>
          <a:ln/>
        </p:spPr>
        <p:txBody>
          <a:bodyPr wrap="none" lIns="0" tIns="0" rIns="0" bIns="0" rtlCol="0" anchor="t"/>
          <a:lstStyle/>
          <a:p>
            <a:pPr marL="0" indent="0">
              <a:lnSpc>
                <a:spcPts val="5550"/>
              </a:lnSpc>
              <a:buNone/>
            </a:pPr>
            <a:r>
              <a:rPr lang="en-US" sz="4450" dirty="0">
                <a:solidFill>
                  <a:srgbClr val="1B1B27"/>
                </a:solidFill>
                <a:latin typeface="Raleway" pitchFamily="34" charset="0"/>
                <a:ea typeface="Raleway" pitchFamily="34" charset="-122"/>
                <a:cs typeface="Raleway" pitchFamily="34" charset="-120"/>
              </a:rPr>
              <a:t>Civil Law Definition of Property</a:t>
            </a:r>
            <a:endParaRPr lang="en-US" sz="4450" dirty="0"/>
          </a:p>
        </p:txBody>
      </p:sp>
      <p:sp>
        <p:nvSpPr>
          <p:cNvPr id="3" name="Text 1"/>
          <p:cNvSpPr/>
          <p:nvPr/>
        </p:nvSpPr>
        <p:spPr>
          <a:xfrm>
            <a:off x="793790" y="3271361"/>
            <a:ext cx="2835235" cy="354330"/>
          </a:xfrm>
          <a:prstGeom prst="rect">
            <a:avLst/>
          </a:prstGeom>
          <a:noFill/>
          <a:ln/>
        </p:spPr>
        <p:txBody>
          <a:bodyPr wrap="none" lIns="0" tIns="0" rIns="0" bIns="0" rtlCol="0" anchor="t"/>
          <a:lstStyle/>
          <a:p>
            <a:pPr marL="0" indent="0">
              <a:lnSpc>
                <a:spcPts val="2750"/>
              </a:lnSpc>
              <a:buNone/>
            </a:pPr>
            <a:r>
              <a:rPr lang="en-US" sz="2200" dirty="0">
                <a:solidFill>
                  <a:srgbClr val="1B1B27"/>
                </a:solidFill>
                <a:latin typeface="Raleway" pitchFamily="34" charset="0"/>
                <a:ea typeface="Raleway" pitchFamily="34" charset="-122"/>
                <a:cs typeface="Raleway" pitchFamily="34" charset="-120"/>
              </a:rPr>
              <a:t>Traditional Definition</a:t>
            </a:r>
            <a:endParaRPr lang="en-US" sz="2200" dirty="0"/>
          </a:p>
        </p:txBody>
      </p:sp>
      <p:sp>
        <p:nvSpPr>
          <p:cNvPr id="4" name="Text 2"/>
          <p:cNvSpPr/>
          <p:nvPr/>
        </p:nvSpPr>
        <p:spPr>
          <a:xfrm>
            <a:off x="793790" y="3852505"/>
            <a:ext cx="3978116" cy="1814513"/>
          </a:xfrm>
          <a:prstGeom prst="rect">
            <a:avLst/>
          </a:prstGeom>
          <a:noFill/>
          <a:ln/>
        </p:spPr>
        <p:txBody>
          <a:bodyPr wrap="square" lIns="0" tIns="0" rIns="0" bIns="0" rtlCol="0" anchor="t"/>
          <a:lstStyle/>
          <a:p>
            <a:pPr marL="0" indent="0" latinLnBrk="0">
              <a:lnSpc>
                <a:spcPts val="2850"/>
              </a:lnSpc>
              <a:buNone/>
            </a:pPr>
            <a:r>
              <a:rPr lang="en-US" sz="1750" dirty="0">
                <a:solidFill>
                  <a:srgbClr val="3C3939"/>
                </a:solidFill>
                <a:latin typeface="Roboto" pitchFamily="34" charset="0"/>
                <a:ea typeface="Roboto" pitchFamily="34" charset="-122"/>
                <a:cs typeface="Roboto" pitchFamily="34" charset="-120"/>
              </a:rPr>
              <a:t>In civil-law systems, "property" usually covers tangible objects. </a:t>
            </a:r>
            <a:r>
              <a:rPr lang="en-US" sz="1750" i="1" dirty="0">
                <a:solidFill>
                  <a:srgbClr val="3C3939"/>
                </a:solidFill>
                <a:latin typeface="Roboto" pitchFamily="34" charset="0"/>
                <a:ea typeface="Roboto" pitchFamily="34" charset="-122"/>
                <a:cs typeface="Roboto" pitchFamily="34" charset="-120"/>
              </a:rPr>
              <a:t>E.g.</a:t>
            </a:r>
            <a:r>
              <a:rPr lang="en-US" sz="1750" dirty="0">
                <a:solidFill>
                  <a:srgbClr val="3C3939"/>
                </a:solidFill>
                <a:latin typeface="Roboto" pitchFamily="34" charset="0"/>
                <a:ea typeface="Roboto" pitchFamily="34" charset="-122"/>
                <a:cs typeface="Roboto" pitchFamily="34" charset="-120"/>
              </a:rPr>
              <a:t> Korea's Civil Act Article 98 defines "things" as </a:t>
            </a:r>
            <a:r>
              <a:rPr lang="en-US" sz="1750" b="1" dirty="0">
                <a:solidFill>
                  <a:srgbClr val="3C3939"/>
                </a:solidFill>
                <a:latin typeface="Roboto" pitchFamily="34" charset="0"/>
                <a:ea typeface="Roboto" pitchFamily="34" charset="-122"/>
                <a:cs typeface="Roboto" pitchFamily="34" charset="-120"/>
              </a:rPr>
              <a:t>corporeal</a:t>
            </a:r>
            <a:r>
              <a:rPr lang="en-US" sz="1750" dirty="0">
                <a:solidFill>
                  <a:srgbClr val="3C3939"/>
                </a:solidFill>
                <a:latin typeface="Roboto" pitchFamily="34" charset="0"/>
                <a:ea typeface="Roboto" pitchFamily="34" charset="-122"/>
                <a:cs typeface="Roboto" pitchFamily="34" charset="-120"/>
              </a:rPr>
              <a:t> objects or </a:t>
            </a:r>
            <a:r>
              <a:rPr lang="en-US" sz="1750" b="1" dirty="0">
                <a:solidFill>
                  <a:srgbClr val="3C3939"/>
                </a:solidFill>
                <a:latin typeface="Roboto" pitchFamily="34" charset="0"/>
                <a:ea typeface="Roboto" pitchFamily="34" charset="-122"/>
                <a:cs typeface="Roboto" pitchFamily="34" charset="-120"/>
              </a:rPr>
              <a:t>controllable natural forces</a:t>
            </a:r>
            <a:r>
              <a:rPr lang="en-US" sz="1750" dirty="0">
                <a:solidFill>
                  <a:srgbClr val="3C3939"/>
                </a:solidFill>
                <a:latin typeface="Roboto" pitchFamily="34" charset="0"/>
                <a:ea typeface="Roboto" pitchFamily="34" charset="-122"/>
                <a:cs typeface="Roboto" pitchFamily="34" charset="-120"/>
              </a:rPr>
              <a:t> (like electricity).</a:t>
            </a:r>
            <a:endParaRPr lang="en-US" sz="1750" dirty="0"/>
          </a:p>
        </p:txBody>
      </p:sp>
      <p:sp>
        <p:nvSpPr>
          <p:cNvPr id="5" name="Text 3"/>
          <p:cNvSpPr/>
          <p:nvPr/>
        </p:nvSpPr>
        <p:spPr>
          <a:xfrm>
            <a:off x="5332928" y="3271361"/>
            <a:ext cx="3419237" cy="354330"/>
          </a:xfrm>
          <a:prstGeom prst="rect">
            <a:avLst/>
          </a:prstGeom>
          <a:noFill/>
          <a:ln/>
        </p:spPr>
        <p:txBody>
          <a:bodyPr wrap="none" lIns="0" tIns="0" rIns="0" bIns="0" rtlCol="0" anchor="t"/>
          <a:lstStyle/>
          <a:p>
            <a:pPr marL="0" indent="0">
              <a:lnSpc>
                <a:spcPts val="2750"/>
              </a:lnSpc>
              <a:buNone/>
            </a:pPr>
            <a:r>
              <a:rPr lang="en-US" sz="2200" dirty="0">
                <a:solidFill>
                  <a:srgbClr val="1B1B27"/>
                </a:solidFill>
                <a:latin typeface="Raleway" pitchFamily="34" charset="0"/>
                <a:ea typeface="Raleway" pitchFamily="34" charset="-122"/>
                <a:cs typeface="Raleway" pitchFamily="34" charset="-120"/>
              </a:rPr>
              <a:t>Virtual Assets = Uncharted</a:t>
            </a:r>
            <a:endParaRPr lang="en-US" sz="2200" dirty="0"/>
          </a:p>
        </p:txBody>
      </p:sp>
      <p:sp>
        <p:nvSpPr>
          <p:cNvPr id="6" name="Text 4"/>
          <p:cNvSpPr/>
          <p:nvPr/>
        </p:nvSpPr>
        <p:spPr>
          <a:xfrm>
            <a:off x="5332928" y="3852505"/>
            <a:ext cx="3978116" cy="1814513"/>
          </a:xfrm>
          <a:prstGeom prst="rect">
            <a:avLst/>
          </a:prstGeom>
          <a:noFill/>
          <a:ln/>
        </p:spPr>
        <p:txBody>
          <a:bodyPr wrap="square" lIns="0" tIns="0" rIns="0" bIns="0" rtlCol="0" anchor="t"/>
          <a:lstStyle/>
          <a:p>
            <a:pPr marL="0" indent="0" latinLnBrk="0">
              <a:lnSpc>
                <a:spcPts val="2850"/>
              </a:lnSpc>
              <a:buNone/>
            </a:pPr>
            <a:r>
              <a:rPr lang="en-US" sz="1750" dirty="0">
                <a:solidFill>
                  <a:srgbClr val="3C3939"/>
                </a:solidFill>
                <a:latin typeface="Roboto" pitchFamily="34" charset="0"/>
                <a:ea typeface="Roboto" pitchFamily="34" charset="-122"/>
                <a:cs typeface="Roboto" pitchFamily="34" charset="-120"/>
              </a:rPr>
              <a:t>Virtual assets are </a:t>
            </a:r>
            <a:r>
              <a:rPr lang="en-US" sz="1750" b="1" dirty="0">
                <a:solidFill>
                  <a:srgbClr val="3C3939"/>
                </a:solidFill>
                <a:latin typeface="Roboto" pitchFamily="34" charset="0"/>
                <a:ea typeface="Roboto" pitchFamily="34" charset="-122"/>
                <a:cs typeface="Roboto" pitchFamily="34" charset="-120"/>
              </a:rPr>
              <a:t>intangible</a:t>
            </a:r>
            <a:r>
              <a:rPr lang="en-US" sz="1750" dirty="0">
                <a:solidFill>
                  <a:srgbClr val="3C3939"/>
                </a:solidFill>
                <a:latin typeface="Roboto" pitchFamily="34" charset="0"/>
                <a:ea typeface="Roboto" pitchFamily="34" charset="-122"/>
                <a:cs typeface="Roboto" pitchFamily="34" charset="-120"/>
              </a:rPr>
              <a:t> data entries on a ledger, not physical things or “natural forces." </a:t>
            </a:r>
          </a:p>
          <a:p>
            <a:pPr marL="0" indent="0" latinLnBrk="0">
              <a:lnSpc>
                <a:spcPts val="2850"/>
              </a:lnSpc>
              <a:buNone/>
            </a:pPr>
            <a:r>
              <a:rPr lang="en-US" sz="1750" dirty="0">
                <a:solidFill>
                  <a:srgbClr val="3C3939"/>
                </a:solidFill>
                <a:latin typeface="Roboto" pitchFamily="34" charset="0"/>
                <a:ea typeface="Roboto" pitchFamily="34" charset="-122"/>
                <a:cs typeface="Roboto" pitchFamily="34" charset="-120"/>
              </a:rPr>
              <a:t>They do not neatly fit the Article 98 definition of a transferable thing. </a:t>
            </a:r>
            <a:endParaRPr lang="en-US" sz="1750" dirty="0"/>
          </a:p>
        </p:txBody>
      </p:sp>
      <p:sp>
        <p:nvSpPr>
          <p:cNvPr id="7" name="Text 5"/>
          <p:cNvSpPr/>
          <p:nvPr/>
        </p:nvSpPr>
        <p:spPr>
          <a:xfrm>
            <a:off x="9872067" y="3271361"/>
            <a:ext cx="2835235" cy="354330"/>
          </a:xfrm>
          <a:prstGeom prst="rect">
            <a:avLst/>
          </a:prstGeom>
          <a:noFill/>
          <a:ln/>
        </p:spPr>
        <p:txBody>
          <a:bodyPr wrap="none" lIns="0" tIns="0" rIns="0" bIns="0" rtlCol="0" anchor="t"/>
          <a:lstStyle/>
          <a:p>
            <a:pPr marL="0" indent="0">
              <a:lnSpc>
                <a:spcPts val="2750"/>
              </a:lnSpc>
              <a:buNone/>
            </a:pPr>
            <a:r>
              <a:rPr lang="en-US" sz="2200" dirty="0">
                <a:solidFill>
                  <a:srgbClr val="1B1B27"/>
                </a:solidFill>
                <a:latin typeface="Raleway" pitchFamily="34" charset="0"/>
                <a:ea typeface="Raleway" pitchFamily="34" charset="-122"/>
                <a:cs typeface="Raleway" pitchFamily="34" charset="-120"/>
              </a:rPr>
              <a:t>Ownership Ambiguity</a:t>
            </a:r>
            <a:endParaRPr lang="en-US" sz="2200" dirty="0"/>
          </a:p>
        </p:txBody>
      </p:sp>
      <p:sp>
        <p:nvSpPr>
          <p:cNvPr id="8" name="Text 6"/>
          <p:cNvSpPr/>
          <p:nvPr/>
        </p:nvSpPr>
        <p:spPr>
          <a:xfrm>
            <a:off x="9872067" y="3852505"/>
            <a:ext cx="3978116" cy="2177415"/>
          </a:xfrm>
          <a:prstGeom prst="rect">
            <a:avLst/>
          </a:prstGeom>
          <a:noFill/>
          <a:ln/>
        </p:spPr>
        <p:txBody>
          <a:bodyPr wrap="square" lIns="0" tIns="0" rIns="0" bIns="0" rtlCol="0" anchor="t"/>
          <a:lstStyle/>
          <a:p>
            <a:pPr marL="0" indent="0" latinLnBrk="0">
              <a:lnSpc>
                <a:spcPts val="2850"/>
              </a:lnSpc>
              <a:buNone/>
            </a:pPr>
            <a:r>
              <a:rPr lang="en-US" sz="1750" dirty="0">
                <a:solidFill>
                  <a:srgbClr val="3C3939"/>
                </a:solidFill>
                <a:latin typeface="Roboto" pitchFamily="34" charset="0"/>
                <a:ea typeface="Roboto" pitchFamily="34" charset="-122"/>
                <a:cs typeface="Roboto" pitchFamily="34" charset="-120"/>
              </a:rPr>
              <a:t>Because they fall outside classical definitions, it is unclear if one's hold over cryptocurrency is a property right under civil law. </a:t>
            </a:r>
          </a:p>
          <a:p>
            <a:pPr marL="0" indent="0" latinLnBrk="0">
              <a:lnSpc>
                <a:spcPts val="2850"/>
              </a:lnSpc>
              <a:buNone/>
            </a:pPr>
            <a:r>
              <a:rPr lang="en-US" sz="1750" dirty="0">
                <a:solidFill>
                  <a:srgbClr val="3C3939"/>
                </a:solidFill>
                <a:latin typeface="Roboto" pitchFamily="34" charset="0"/>
                <a:ea typeface="Roboto" pitchFamily="34" charset="-122"/>
                <a:cs typeface="Roboto" pitchFamily="34" charset="-120"/>
              </a:rPr>
              <a:t>This ambiguity undermines legal protection and transactions involving virtual assets.</a:t>
            </a:r>
            <a:endParaRPr lang="en-US" sz="175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3">
    <p:spTree>
      <p:nvGrpSpPr>
        <p:cNvPr id="1" name=""/>
        <p:cNvGrpSpPr/>
        <p:nvPr/>
      </p:nvGrpSpPr>
      <p:grpSpPr>
        <a:xfrm>
          <a:off x="0" y="0"/>
          <a:ext cx="0" cy="0"/>
          <a:chOff x="0" y="0"/>
          <a:chExt cx="0" cy="0"/>
        </a:xfrm>
      </p:grpSpPr>
      <p:sp>
        <p:nvSpPr>
          <p:cNvPr id="2" name="Text 0"/>
          <p:cNvSpPr/>
          <p:nvPr/>
        </p:nvSpPr>
        <p:spPr>
          <a:xfrm>
            <a:off x="793790" y="1223010"/>
            <a:ext cx="5805845" cy="708779"/>
          </a:xfrm>
          <a:prstGeom prst="rect">
            <a:avLst/>
          </a:prstGeom>
          <a:noFill/>
          <a:ln/>
        </p:spPr>
        <p:txBody>
          <a:bodyPr wrap="none" lIns="0" tIns="0" rIns="0" bIns="0" rtlCol="0" anchor="t"/>
          <a:lstStyle/>
          <a:p>
            <a:pPr marL="0" indent="0">
              <a:lnSpc>
                <a:spcPts val="5550"/>
              </a:lnSpc>
              <a:buNone/>
            </a:pPr>
            <a:r>
              <a:rPr lang="en-US" sz="4450" dirty="0">
                <a:solidFill>
                  <a:srgbClr val="1B1B27"/>
                </a:solidFill>
                <a:latin typeface="Raleway" pitchFamily="34" charset="0"/>
                <a:ea typeface="Raleway" pitchFamily="34" charset="-122"/>
                <a:cs typeface="Raleway" pitchFamily="34" charset="-120"/>
              </a:rPr>
              <a:t>Issues in Classification</a:t>
            </a:r>
            <a:endParaRPr lang="en-US" sz="4450" dirty="0"/>
          </a:p>
        </p:txBody>
      </p:sp>
      <p:sp>
        <p:nvSpPr>
          <p:cNvPr id="3" name="Shape 1"/>
          <p:cNvSpPr/>
          <p:nvPr/>
        </p:nvSpPr>
        <p:spPr>
          <a:xfrm>
            <a:off x="793790" y="2640568"/>
            <a:ext cx="510302" cy="510302"/>
          </a:xfrm>
          <a:prstGeom prst="roundRect">
            <a:avLst>
              <a:gd name="adj" fmla="val 18669"/>
            </a:avLst>
          </a:prstGeom>
          <a:solidFill>
            <a:srgbClr val="E1E1EA"/>
          </a:solidFill>
          <a:ln w="7620">
            <a:solidFill>
              <a:srgbClr val="C7C7D0"/>
            </a:solidFill>
            <a:prstDash val="solid"/>
          </a:ln>
        </p:spPr>
        <p:txBody>
          <a:bodyPr/>
          <a:lstStyle/>
          <a:p>
            <a:endParaRPr lang="ko-KR" altLang="en-US"/>
          </a:p>
        </p:txBody>
      </p:sp>
      <p:sp>
        <p:nvSpPr>
          <p:cNvPr id="4" name="Text 2"/>
          <p:cNvSpPr/>
          <p:nvPr/>
        </p:nvSpPr>
        <p:spPr>
          <a:xfrm>
            <a:off x="976074" y="2725579"/>
            <a:ext cx="145613" cy="340281"/>
          </a:xfrm>
          <a:prstGeom prst="rect">
            <a:avLst/>
          </a:prstGeom>
          <a:noFill/>
          <a:ln/>
        </p:spPr>
        <p:txBody>
          <a:bodyPr wrap="none" lIns="0" tIns="0" rIns="0" bIns="0" rtlCol="0" anchor="t"/>
          <a:lstStyle/>
          <a:p>
            <a:pPr marL="0" indent="0" algn="ctr">
              <a:lnSpc>
                <a:spcPts val="2650"/>
              </a:lnSpc>
              <a:buNone/>
            </a:pPr>
            <a:r>
              <a:rPr lang="en-US" sz="2650" dirty="0">
                <a:solidFill>
                  <a:srgbClr val="3C3939"/>
                </a:solidFill>
                <a:latin typeface="Raleway" pitchFamily="34" charset="0"/>
                <a:ea typeface="Raleway" pitchFamily="34" charset="-122"/>
                <a:cs typeface="Raleway" pitchFamily="34" charset="-120"/>
              </a:rPr>
              <a:t>1</a:t>
            </a:r>
            <a:endParaRPr lang="en-US" sz="2650" dirty="0"/>
          </a:p>
        </p:txBody>
      </p:sp>
      <p:sp>
        <p:nvSpPr>
          <p:cNvPr id="5" name="Text 3"/>
          <p:cNvSpPr/>
          <p:nvPr/>
        </p:nvSpPr>
        <p:spPr>
          <a:xfrm>
            <a:off x="1530906" y="2640568"/>
            <a:ext cx="3465671" cy="354330"/>
          </a:xfrm>
          <a:prstGeom prst="rect">
            <a:avLst/>
          </a:prstGeom>
          <a:noFill/>
          <a:ln/>
        </p:spPr>
        <p:txBody>
          <a:bodyPr wrap="none" lIns="0" tIns="0" rIns="0" bIns="0" rtlCol="0" anchor="t"/>
          <a:lstStyle/>
          <a:p>
            <a:pPr marL="0" indent="0">
              <a:lnSpc>
                <a:spcPts val="2750"/>
              </a:lnSpc>
              <a:buNone/>
            </a:pPr>
            <a:r>
              <a:rPr lang="en-US" sz="2200" dirty="0">
                <a:solidFill>
                  <a:srgbClr val="3C3939"/>
                </a:solidFill>
                <a:latin typeface="Raleway" pitchFamily="34" charset="0"/>
                <a:ea typeface="Raleway" pitchFamily="34" charset="-122"/>
                <a:cs typeface="Raleway" pitchFamily="34" charset="-120"/>
              </a:rPr>
              <a:t>Neither Tangible nor Claim</a:t>
            </a:r>
            <a:endParaRPr lang="en-US" sz="2200" dirty="0"/>
          </a:p>
        </p:txBody>
      </p:sp>
      <p:sp>
        <p:nvSpPr>
          <p:cNvPr id="6" name="Text 4"/>
          <p:cNvSpPr/>
          <p:nvPr/>
        </p:nvSpPr>
        <p:spPr>
          <a:xfrm>
            <a:off x="1530906" y="3130987"/>
            <a:ext cx="5670947" cy="1451610"/>
          </a:xfrm>
          <a:prstGeom prst="rect">
            <a:avLst/>
          </a:prstGeom>
          <a:noFill/>
          <a:ln/>
        </p:spPr>
        <p:txBody>
          <a:bodyPr wrap="square" lIns="0" tIns="0" rIns="0" bIns="0" rtlCol="0" anchor="t"/>
          <a:lstStyle/>
          <a:p>
            <a:pPr marL="0" indent="0" latinLnBrk="0">
              <a:lnSpc>
                <a:spcPts val="2850"/>
              </a:lnSpc>
              <a:buNone/>
            </a:pPr>
            <a:r>
              <a:rPr lang="en-US" sz="1750" dirty="0">
                <a:solidFill>
                  <a:srgbClr val="3C3939"/>
                </a:solidFill>
                <a:latin typeface="Roboto" pitchFamily="34" charset="0"/>
                <a:ea typeface="Roboto" pitchFamily="34" charset="-122"/>
                <a:cs typeface="Roboto" pitchFamily="34" charset="-120"/>
              </a:rPr>
              <a:t>Virtual assets have no physical form and are not a right </a:t>
            </a:r>
            <a:r>
              <a:rPr lang="en-US" sz="1750" i="1" dirty="0">
                <a:solidFill>
                  <a:srgbClr val="3C3939"/>
                </a:solidFill>
                <a:latin typeface="Roboto" pitchFamily="34" charset="0"/>
                <a:ea typeface="Roboto" pitchFamily="34" charset="-122"/>
                <a:cs typeface="Roboto" pitchFamily="34" charset="-120"/>
              </a:rPr>
              <a:t>against</a:t>
            </a:r>
            <a:r>
              <a:rPr lang="en-US" sz="1750" dirty="0">
                <a:solidFill>
                  <a:srgbClr val="3C3939"/>
                </a:solidFill>
                <a:latin typeface="Roboto" pitchFamily="34" charset="0"/>
                <a:ea typeface="Roboto" pitchFamily="34" charset="-122"/>
                <a:cs typeface="Roboto" pitchFamily="34" charset="-120"/>
              </a:rPr>
              <a:t> another party. They are sui generis digital units, challenging the binary of </a:t>
            </a:r>
            <a:r>
              <a:rPr lang="en-US" altLang="ko-KR" sz="1750" dirty="0">
                <a:solidFill>
                  <a:srgbClr val="3C3939"/>
                </a:solidFill>
                <a:latin typeface="Roboto" pitchFamily="34" charset="0"/>
                <a:ea typeface="Roboto" pitchFamily="34" charset="-122"/>
                <a:cs typeface="Roboto" pitchFamily="34" charset="-120"/>
              </a:rPr>
              <a:t>chose-in-possession (</a:t>
            </a:r>
            <a:r>
              <a:rPr lang="en-US" sz="1750" dirty="0">
                <a:solidFill>
                  <a:srgbClr val="3C3939"/>
                </a:solidFill>
                <a:latin typeface="Roboto" pitchFamily="34" charset="0"/>
                <a:ea typeface="Roboto" pitchFamily="34" charset="-122"/>
                <a:cs typeface="Roboto" pitchFamily="34" charset="-120"/>
              </a:rPr>
              <a:t>tangible property) vs. chose-in-action (claim).</a:t>
            </a:r>
            <a:endParaRPr lang="en-US" sz="1750" dirty="0"/>
          </a:p>
        </p:txBody>
      </p:sp>
      <p:sp>
        <p:nvSpPr>
          <p:cNvPr id="7" name="Shape 5"/>
          <p:cNvSpPr/>
          <p:nvPr/>
        </p:nvSpPr>
        <p:spPr>
          <a:xfrm>
            <a:off x="7428667" y="2640568"/>
            <a:ext cx="510302" cy="510302"/>
          </a:xfrm>
          <a:prstGeom prst="roundRect">
            <a:avLst>
              <a:gd name="adj" fmla="val 18669"/>
            </a:avLst>
          </a:prstGeom>
          <a:solidFill>
            <a:srgbClr val="E1E1EA"/>
          </a:solidFill>
          <a:ln w="7620">
            <a:solidFill>
              <a:srgbClr val="C7C7D0"/>
            </a:solidFill>
            <a:prstDash val="solid"/>
          </a:ln>
        </p:spPr>
        <p:txBody>
          <a:bodyPr/>
          <a:lstStyle/>
          <a:p>
            <a:endParaRPr lang="ko-KR" altLang="en-US"/>
          </a:p>
        </p:txBody>
      </p:sp>
      <p:sp>
        <p:nvSpPr>
          <p:cNvPr id="8" name="Text 6"/>
          <p:cNvSpPr/>
          <p:nvPr/>
        </p:nvSpPr>
        <p:spPr>
          <a:xfrm>
            <a:off x="7595116" y="2725579"/>
            <a:ext cx="177284" cy="340281"/>
          </a:xfrm>
          <a:prstGeom prst="rect">
            <a:avLst/>
          </a:prstGeom>
          <a:noFill/>
          <a:ln/>
        </p:spPr>
        <p:txBody>
          <a:bodyPr wrap="none" lIns="0" tIns="0" rIns="0" bIns="0" rtlCol="0" anchor="t"/>
          <a:lstStyle/>
          <a:p>
            <a:pPr marL="0" indent="0" algn="ctr">
              <a:lnSpc>
                <a:spcPts val="2650"/>
              </a:lnSpc>
              <a:buNone/>
            </a:pPr>
            <a:r>
              <a:rPr lang="en-US" sz="2650" dirty="0">
                <a:solidFill>
                  <a:srgbClr val="3C3939"/>
                </a:solidFill>
                <a:latin typeface="Raleway" pitchFamily="34" charset="0"/>
                <a:ea typeface="Raleway" pitchFamily="34" charset="-122"/>
                <a:cs typeface="Raleway" pitchFamily="34" charset="-120"/>
              </a:rPr>
              <a:t>2</a:t>
            </a:r>
            <a:endParaRPr lang="en-US" sz="2650" dirty="0"/>
          </a:p>
        </p:txBody>
      </p:sp>
      <p:sp>
        <p:nvSpPr>
          <p:cNvPr id="9" name="Text 7"/>
          <p:cNvSpPr/>
          <p:nvPr/>
        </p:nvSpPr>
        <p:spPr>
          <a:xfrm>
            <a:off x="8165783" y="2640568"/>
            <a:ext cx="3119676" cy="354330"/>
          </a:xfrm>
          <a:prstGeom prst="rect">
            <a:avLst/>
          </a:prstGeom>
          <a:noFill/>
          <a:ln/>
        </p:spPr>
        <p:txBody>
          <a:bodyPr wrap="none" lIns="0" tIns="0" rIns="0" bIns="0" rtlCol="0" anchor="t"/>
          <a:lstStyle/>
          <a:p>
            <a:pPr marL="0" indent="0">
              <a:lnSpc>
                <a:spcPts val="2750"/>
              </a:lnSpc>
              <a:buNone/>
            </a:pPr>
            <a:r>
              <a:rPr lang="en-US" sz="2200" dirty="0">
                <a:solidFill>
                  <a:srgbClr val="3C3939"/>
                </a:solidFill>
                <a:latin typeface="Raleway" pitchFamily="34" charset="0"/>
                <a:ea typeface="Raleway" pitchFamily="34" charset="-122"/>
                <a:cs typeface="Raleway" pitchFamily="34" charset="-120"/>
              </a:rPr>
              <a:t>Excluded from Property</a:t>
            </a:r>
            <a:endParaRPr lang="en-US" sz="2200" dirty="0"/>
          </a:p>
        </p:txBody>
      </p:sp>
      <p:sp>
        <p:nvSpPr>
          <p:cNvPr id="10" name="Text 8"/>
          <p:cNvSpPr/>
          <p:nvPr/>
        </p:nvSpPr>
        <p:spPr>
          <a:xfrm>
            <a:off x="8165783" y="3130987"/>
            <a:ext cx="5670947" cy="1451610"/>
          </a:xfrm>
          <a:prstGeom prst="rect">
            <a:avLst/>
          </a:prstGeom>
          <a:noFill/>
          <a:ln/>
        </p:spPr>
        <p:txBody>
          <a:bodyPr wrap="square" lIns="0" tIns="0" rIns="0" bIns="0" rtlCol="0" anchor="t"/>
          <a:lstStyle/>
          <a:p>
            <a:pPr marL="0" indent="0" latinLnBrk="0">
              <a:lnSpc>
                <a:spcPts val="2850"/>
              </a:lnSpc>
              <a:buNone/>
            </a:pPr>
            <a:r>
              <a:rPr lang="en-US" sz="1750" dirty="0">
                <a:solidFill>
                  <a:srgbClr val="3C3939"/>
                </a:solidFill>
                <a:latin typeface="Roboto" pitchFamily="34" charset="0"/>
                <a:ea typeface="Roboto" pitchFamily="34" charset="-122"/>
                <a:cs typeface="Roboto" pitchFamily="34" charset="-120"/>
              </a:rPr>
              <a:t>Some courts in strict civil law jurisdictions refuse to treat crypto as "property." </a:t>
            </a:r>
            <a:r>
              <a:rPr lang="en-US" sz="1750" i="1" dirty="0">
                <a:solidFill>
                  <a:srgbClr val="3C3939"/>
                </a:solidFill>
                <a:latin typeface="Roboto" pitchFamily="34" charset="0"/>
                <a:ea typeface="Roboto" pitchFamily="34" charset="-122"/>
                <a:cs typeface="Roboto" pitchFamily="34" charset="-120"/>
              </a:rPr>
              <a:t>For example</a:t>
            </a:r>
            <a:r>
              <a:rPr lang="en-US" sz="1750" dirty="0">
                <a:solidFill>
                  <a:srgbClr val="3C3939"/>
                </a:solidFill>
                <a:latin typeface="Roboto" pitchFamily="34" charset="0"/>
                <a:ea typeface="Roboto" pitchFamily="34" charset="-122"/>
                <a:cs typeface="Roboto" pitchFamily="34" charset="-120"/>
              </a:rPr>
              <a:t>, Japanese courts ruled that Bitcoin is </a:t>
            </a:r>
            <a:r>
              <a:rPr lang="en-US" sz="1750" b="1" dirty="0">
                <a:solidFill>
                  <a:srgbClr val="3C3939"/>
                </a:solidFill>
                <a:latin typeface="Roboto" pitchFamily="34" charset="0"/>
                <a:ea typeface="Roboto" pitchFamily="34" charset="-122"/>
                <a:cs typeface="Roboto" pitchFamily="34" charset="-120"/>
              </a:rPr>
              <a:t>not "a thing"</a:t>
            </a:r>
            <a:r>
              <a:rPr lang="en-US" sz="1750" dirty="0">
                <a:solidFill>
                  <a:srgbClr val="3C3939"/>
                </a:solidFill>
                <a:latin typeface="Roboto" pitchFamily="34" charset="0"/>
                <a:ea typeface="Roboto" pitchFamily="34" charset="-122"/>
                <a:cs typeface="Roboto" pitchFamily="34" charset="-120"/>
              </a:rPr>
              <a:t> under the Civil Code, since only corporeal objects qualify as property.</a:t>
            </a:r>
            <a:endParaRPr lang="en-US" sz="1750" dirty="0"/>
          </a:p>
        </p:txBody>
      </p:sp>
      <p:sp>
        <p:nvSpPr>
          <p:cNvPr id="11" name="Shape 9"/>
          <p:cNvSpPr/>
          <p:nvPr/>
        </p:nvSpPr>
        <p:spPr>
          <a:xfrm>
            <a:off x="793790" y="5064562"/>
            <a:ext cx="510302" cy="510302"/>
          </a:xfrm>
          <a:prstGeom prst="roundRect">
            <a:avLst>
              <a:gd name="adj" fmla="val 18669"/>
            </a:avLst>
          </a:prstGeom>
          <a:solidFill>
            <a:srgbClr val="E1E1EA"/>
          </a:solidFill>
          <a:ln w="7620">
            <a:solidFill>
              <a:srgbClr val="C7C7D0"/>
            </a:solidFill>
            <a:prstDash val="solid"/>
          </a:ln>
        </p:spPr>
        <p:txBody>
          <a:bodyPr/>
          <a:lstStyle/>
          <a:p>
            <a:endParaRPr lang="ko-KR" altLang="en-US"/>
          </a:p>
        </p:txBody>
      </p:sp>
      <p:sp>
        <p:nvSpPr>
          <p:cNvPr id="12" name="Text 10"/>
          <p:cNvSpPr/>
          <p:nvPr/>
        </p:nvSpPr>
        <p:spPr>
          <a:xfrm>
            <a:off x="958096" y="5149572"/>
            <a:ext cx="181689" cy="340281"/>
          </a:xfrm>
          <a:prstGeom prst="rect">
            <a:avLst/>
          </a:prstGeom>
          <a:noFill/>
          <a:ln/>
        </p:spPr>
        <p:txBody>
          <a:bodyPr wrap="none" lIns="0" tIns="0" rIns="0" bIns="0" rtlCol="0" anchor="t"/>
          <a:lstStyle/>
          <a:p>
            <a:pPr marL="0" indent="0" algn="ctr">
              <a:lnSpc>
                <a:spcPts val="2650"/>
              </a:lnSpc>
              <a:buNone/>
            </a:pPr>
            <a:r>
              <a:rPr lang="en-US" sz="2650" dirty="0">
                <a:solidFill>
                  <a:srgbClr val="3C3939"/>
                </a:solidFill>
                <a:latin typeface="Raleway" pitchFamily="34" charset="0"/>
                <a:ea typeface="Raleway" pitchFamily="34" charset="-122"/>
                <a:cs typeface="Raleway" pitchFamily="34" charset="-120"/>
              </a:rPr>
              <a:t>3</a:t>
            </a:r>
            <a:endParaRPr lang="en-US" sz="2650" dirty="0"/>
          </a:p>
        </p:txBody>
      </p:sp>
      <p:sp>
        <p:nvSpPr>
          <p:cNvPr id="13" name="Text 11"/>
          <p:cNvSpPr/>
          <p:nvPr/>
        </p:nvSpPr>
        <p:spPr>
          <a:xfrm>
            <a:off x="1530906" y="5064562"/>
            <a:ext cx="2835235" cy="354330"/>
          </a:xfrm>
          <a:prstGeom prst="rect">
            <a:avLst/>
          </a:prstGeom>
          <a:noFill/>
          <a:ln/>
        </p:spPr>
        <p:txBody>
          <a:bodyPr wrap="none" lIns="0" tIns="0" rIns="0" bIns="0" rtlCol="0" anchor="t"/>
          <a:lstStyle/>
          <a:p>
            <a:pPr marL="0" indent="0">
              <a:lnSpc>
                <a:spcPts val="2750"/>
              </a:lnSpc>
              <a:buNone/>
            </a:pPr>
            <a:r>
              <a:rPr lang="en-US" sz="2200" dirty="0">
                <a:solidFill>
                  <a:srgbClr val="3C3939"/>
                </a:solidFill>
                <a:latin typeface="Raleway" pitchFamily="34" charset="0"/>
                <a:ea typeface="Raleway" pitchFamily="34" charset="-122"/>
                <a:cs typeface="Raleway" pitchFamily="34" charset="-120"/>
              </a:rPr>
              <a:t>Legal Gap</a:t>
            </a:r>
            <a:endParaRPr lang="en-US" sz="2200" dirty="0"/>
          </a:p>
        </p:txBody>
      </p:sp>
      <p:sp>
        <p:nvSpPr>
          <p:cNvPr id="14" name="Text 12"/>
          <p:cNvSpPr/>
          <p:nvPr/>
        </p:nvSpPr>
        <p:spPr>
          <a:xfrm>
            <a:off x="1530906" y="5554980"/>
            <a:ext cx="5670947" cy="1451610"/>
          </a:xfrm>
          <a:prstGeom prst="rect">
            <a:avLst/>
          </a:prstGeom>
          <a:noFill/>
          <a:ln/>
        </p:spPr>
        <p:txBody>
          <a:bodyPr wrap="square" lIns="0" tIns="0" rIns="0" bIns="0" rtlCol="0" anchor="t"/>
          <a:lstStyle/>
          <a:p>
            <a:pPr marL="0" indent="0" latinLnBrk="0">
              <a:lnSpc>
                <a:spcPts val="2850"/>
              </a:lnSpc>
              <a:buNone/>
            </a:pPr>
            <a:r>
              <a:rPr lang="en-US" sz="1750" dirty="0">
                <a:solidFill>
                  <a:srgbClr val="3C3939"/>
                </a:solidFill>
                <a:latin typeface="Roboto" pitchFamily="34" charset="0"/>
                <a:ea typeface="Roboto" pitchFamily="34" charset="-122"/>
                <a:cs typeface="Roboto" pitchFamily="34" charset="-120"/>
              </a:rPr>
              <a:t>This strict classification means holders of virtual assets may lack full property-rights protection (e.g. in theft or insolvency) because the law doesn't recognize their assets as property.</a:t>
            </a:r>
            <a:endParaRPr lang="en-US" sz="1750" dirty="0"/>
          </a:p>
        </p:txBody>
      </p:sp>
      <p:sp>
        <p:nvSpPr>
          <p:cNvPr id="15" name="Shape 13"/>
          <p:cNvSpPr/>
          <p:nvPr/>
        </p:nvSpPr>
        <p:spPr>
          <a:xfrm>
            <a:off x="7428667" y="5064562"/>
            <a:ext cx="510302" cy="510302"/>
          </a:xfrm>
          <a:prstGeom prst="roundRect">
            <a:avLst>
              <a:gd name="adj" fmla="val 18669"/>
            </a:avLst>
          </a:prstGeom>
          <a:solidFill>
            <a:srgbClr val="E1E1EA"/>
          </a:solidFill>
          <a:ln w="7620">
            <a:solidFill>
              <a:srgbClr val="C7C7D0"/>
            </a:solidFill>
            <a:prstDash val="solid"/>
          </a:ln>
        </p:spPr>
        <p:txBody>
          <a:bodyPr/>
          <a:lstStyle/>
          <a:p>
            <a:endParaRPr lang="ko-KR" altLang="en-US"/>
          </a:p>
        </p:txBody>
      </p:sp>
      <p:sp>
        <p:nvSpPr>
          <p:cNvPr id="16" name="Text 14"/>
          <p:cNvSpPr/>
          <p:nvPr/>
        </p:nvSpPr>
        <p:spPr>
          <a:xfrm>
            <a:off x="7590949" y="5149572"/>
            <a:ext cx="185738" cy="340281"/>
          </a:xfrm>
          <a:prstGeom prst="rect">
            <a:avLst/>
          </a:prstGeom>
          <a:noFill/>
          <a:ln/>
        </p:spPr>
        <p:txBody>
          <a:bodyPr wrap="none" lIns="0" tIns="0" rIns="0" bIns="0" rtlCol="0" anchor="t"/>
          <a:lstStyle/>
          <a:p>
            <a:pPr marL="0" indent="0" algn="ctr">
              <a:lnSpc>
                <a:spcPts val="2650"/>
              </a:lnSpc>
              <a:buNone/>
            </a:pPr>
            <a:r>
              <a:rPr lang="en-US" sz="2650" dirty="0">
                <a:solidFill>
                  <a:srgbClr val="3C3939"/>
                </a:solidFill>
                <a:latin typeface="Raleway" pitchFamily="34" charset="0"/>
                <a:ea typeface="Raleway" pitchFamily="34" charset="-122"/>
                <a:cs typeface="Raleway" pitchFamily="34" charset="-120"/>
              </a:rPr>
              <a:t>4</a:t>
            </a:r>
            <a:endParaRPr lang="en-US" sz="2650" dirty="0"/>
          </a:p>
        </p:txBody>
      </p:sp>
      <p:sp>
        <p:nvSpPr>
          <p:cNvPr id="17" name="Text 15"/>
          <p:cNvSpPr/>
          <p:nvPr/>
        </p:nvSpPr>
        <p:spPr>
          <a:xfrm>
            <a:off x="8165783" y="5064562"/>
            <a:ext cx="2835235" cy="354330"/>
          </a:xfrm>
          <a:prstGeom prst="rect">
            <a:avLst/>
          </a:prstGeom>
          <a:noFill/>
          <a:ln/>
        </p:spPr>
        <p:txBody>
          <a:bodyPr wrap="none" lIns="0" tIns="0" rIns="0" bIns="0" rtlCol="0" anchor="t"/>
          <a:lstStyle/>
          <a:p>
            <a:pPr marL="0" indent="0">
              <a:lnSpc>
                <a:spcPts val="2750"/>
              </a:lnSpc>
              <a:buNone/>
            </a:pPr>
            <a:r>
              <a:rPr lang="en-US" sz="2200" dirty="0">
                <a:solidFill>
                  <a:srgbClr val="3C3939"/>
                </a:solidFill>
                <a:latin typeface="Raleway" pitchFamily="34" charset="0"/>
                <a:ea typeface="Raleway" pitchFamily="34" charset="-122"/>
                <a:cs typeface="Raleway" pitchFamily="34" charset="-120"/>
              </a:rPr>
              <a:t>Comparative Note</a:t>
            </a:r>
            <a:endParaRPr lang="en-US" sz="2200" dirty="0"/>
          </a:p>
        </p:txBody>
      </p:sp>
      <p:sp>
        <p:nvSpPr>
          <p:cNvPr id="18" name="Text 16"/>
          <p:cNvSpPr/>
          <p:nvPr/>
        </p:nvSpPr>
        <p:spPr>
          <a:xfrm>
            <a:off x="8165783" y="5554980"/>
            <a:ext cx="5670947" cy="1451610"/>
          </a:xfrm>
          <a:prstGeom prst="rect">
            <a:avLst/>
          </a:prstGeom>
          <a:noFill/>
          <a:ln/>
        </p:spPr>
        <p:txBody>
          <a:bodyPr wrap="square" lIns="0" tIns="0" rIns="0" bIns="0" rtlCol="0" anchor="t"/>
          <a:lstStyle/>
          <a:p>
            <a:pPr marL="0" indent="0" latinLnBrk="0">
              <a:lnSpc>
                <a:spcPts val="2850"/>
              </a:lnSpc>
              <a:buNone/>
            </a:pPr>
            <a:r>
              <a:rPr lang="en-US" sz="1750" dirty="0">
                <a:solidFill>
                  <a:srgbClr val="3C3939"/>
                </a:solidFill>
                <a:latin typeface="Roboto" pitchFamily="34" charset="0"/>
                <a:ea typeface="Roboto" pitchFamily="34" charset="-122"/>
                <a:cs typeface="Roboto" pitchFamily="34" charset="-120"/>
              </a:rPr>
              <a:t>In contrast, common-law courts increasingly recognize crypto as property (as an intangible asset), but civil-law codes have been slower to adapt, highlighting a need for legislative clarification.</a:t>
            </a:r>
            <a:endParaRPr lang="en-US" sz="175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4">
    <p:spTree>
      <p:nvGrpSpPr>
        <p:cNvPr id="1" name=""/>
        <p:cNvGrpSpPr/>
        <p:nvPr/>
      </p:nvGrpSpPr>
      <p:grpSpPr>
        <a:xfrm>
          <a:off x="0" y="0"/>
          <a:ext cx="0" cy="0"/>
          <a:chOff x="0" y="0"/>
          <a:chExt cx="0" cy="0"/>
        </a:xfrm>
      </p:grpSpPr>
      <p:sp>
        <p:nvSpPr>
          <p:cNvPr id="2" name="Text 0"/>
          <p:cNvSpPr/>
          <p:nvPr/>
        </p:nvSpPr>
        <p:spPr>
          <a:xfrm>
            <a:off x="793790" y="1009293"/>
            <a:ext cx="10566202" cy="708779"/>
          </a:xfrm>
          <a:prstGeom prst="rect">
            <a:avLst/>
          </a:prstGeom>
          <a:noFill/>
          <a:ln/>
        </p:spPr>
        <p:txBody>
          <a:bodyPr wrap="none" lIns="0" tIns="0" rIns="0" bIns="0" rtlCol="0" anchor="t"/>
          <a:lstStyle/>
          <a:p>
            <a:pPr marL="0" indent="0">
              <a:lnSpc>
                <a:spcPts val="5550"/>
              </a:lnSpc>
              <a:buNone/>
            </a:pPr>
            <a:r>
              <a:rPr lang="en-US" sz="4450" dirty="0">
                <a:solidFill>
                  <a:srgbClr val="1B1B27"/>
                </a:solidFill>
                <a:latin typeface="Raleway" pitchFamily="34" charset="0"/>
                <a:ea typeface="Raleway" pitchFamily="34" charset="-122"/>
                <a:cs typeface="Raleway" pitchFamily="34" charset="-120"/>
              </a:rPr>
              <a:t>Challenges in Security Rights (Collateral)</a:t>
            </a:r>
            <a:endParaRPr lang="en-US" sz="4450" dirty="0"/>
          </a:p>
        </p:txBody>
      </p:sp>
      <p:sp>
        <p:nvSpPr>
          <p:cNvPr id="3" name="Shape 1"/>
          <p:cNvSpPr/>
          <p:nvPr/>
        </p:nvSpPr>
        <p:spPr>
          <a:xfrm>
            <a:off x="793790" y="2171700"/>
            <a:ext cx="6408063" cy="2410897"/>
          </a:xfrm>
          <a:prstGeom prst="roundRect">
            <a:avLst>
              <a:gd name="adj" fmla="val 3952"/>
            </a:avLst>
          </a:prstGeom>
          <a:solidFill>
            <a:srgbClr val="E1E1EA"/>
          </a:solidFill>
          <a:ln w="7620">
            <a:solidFill>
              <a:srgbClr val="C7C7D0"/>
            </a:solidFill>
            <a:prstDash val="solid"/>
          </a:ln>
        </p:spPr>
        <p:txBody>
          <a:bodyPr/>
          <a:lstStyle/>
          <a:p>
            <a:endParaRPr lang="ko-KR" altLang="en-US"/>
          </a:p>
        </p:txBody>
      </p:sp>
      <p:sp>
        <p:nvSpPr>
          <p:cNvPr id="4" name="Text 2"/>
          <p:cNvSpPr/>
          <p:nvPr/>
        </p:nvSpPr>
        <p:spPr>
          <a:xfrm>
            <a:off x="1028224" y="2406134"/>
            <a:ext cx="2835235" cy="354330"/>
          </a:xfrm>
          <a:prstGeom prst="rect">
            <a:avLst/>
          </a:prstGeom>
          <a:noFill/>
          <a:ln/>
        </p:spPr>
        <p:txBody>
          <a:bodyPr wrap="none" lIns="0" tIns="0" rIns="0" bIns="0" rtlCol="0" anchor="t"/>
          <a:lstStyle/>
          <a:p>
            <a:pPr marL="0" indent="0">
              <a:lnSpc>
                <a:spcPts val="2750"/>
              </a:lnSpc>
              <a:buNone/>
            </a:pPr>
            <a:r>
              <a:rPr lang="en-US" sz="2200" dirty="0">
                <a:solidFill>
                  <a:srgbClr val="3C3939"/>
                </a:solidFill>
                <a:latin typeface="Raleway" pitchFamily="34" charset="0"/>
                <a:ea typeface="Raleway" pitchFamily="34" charset="-122"/>
                <a:cs typeface="Raleway" pitchFamily="34" charset="-120"/>
              </a:rPr>
              <a:t>Pledging Difficulties</a:t>
            </a:r>
            <a:endParaRPr lang="en-US" sz="2200" dirty="0"/>
          </a:p>
        </p:txBody>
      </p:sp>
      <p:sp>
        <p:nvSpPr>
          <p:cNvPr id="5" name="Text 3"/>
          <p:cNvSpPr/>
          <p:nvPr/>
        </p:nvSpPr>
        <p:spPr>
          <a:xfrm>
            <a:off x="1028224" y="2896553"/>
            <a:ext cx="5939195" cy="1451610"/>
          </a:xfrm>
          <a:prstGeom prst="rect">
            <a:avLst/>
          </a:prstGeom>
          <a:noFill/>
          <a:ln/>
        </p:spPr>
        <p:txBody>
          <a:bodyPr wrap="square" lIns="0" tIns="0" rIns="0" bIns="0" rtlCol="0" anchor="t"/>
          <a:lstStyle/>
          <a:p>
            <a:pPr marL="0" indent="0" latinLnBrk="0">
              <a:lnSpc>
                <a:spcPts val="2850"/>
              </a:lnSpc>
              <a:buNone/>
            </a:pPr>
            <a:r>
              <a:rPr lang="en-US" sz="1750" dirty="0">
                <a:solidFill>
                  <a:srgbClr val="3C3939"/>
                </a:solidFill>
                <a:latin typeface="Roboto" pitchFamily="34" charset="0"/>
                <a:ea typeface="Roboto" pitchFamily="34" charset="-122"/>
                <a:cs typeface="Roboto" pitchFamily="34" charset="-120"/>
              </a:rPr>
              <a:t>Traditional pledge law assumes a transfer of </a:t>
            </a:r>
            <a:r>
              <a:rPr lang="en-US" sz="1750" b="1" dirty="0">
                <a:solidFill>
                  <a:srgbClr val="3C3939"/>
                </a:solidFill>
                <a:latin typeface="Roboto" pitchFamily="34" charset="0"/>
                <a:ea typeface="Roboto" pitchFamily="34" charset="-122"/>
                <a:cs typeface="Roboto" pitchFamily="34" charset="-120"/>
              </a:rPr>
              <a:t>possession</a:t>
            </a:r>
            <a:r>
              <a:rPr lang="en-US" sz="1750" dirty="0">
                <a:solidFill>
                  <a:srgbClr val="3C3939"/>
                </a:solidFill>
                <a:latin typeface="Roboto" pitchFamily="34" charset="0"/>
                <a:ea typeface="Roboto" pitchFamily="34" charset="-122"/>
                <a:cs typeface="Roboto" pitchFamily="34" charset="-120"/>
              </a:rPr>
              <a:t> of a thing to the creditor. With virtual assets, there is no physical possession – control of the </a:t>
            </a:r>
            <a:r>
              <a:rPr lang="en-US" sz="1750" b="1" dirty="0">
                <a:solidFill>
                  <a:srgbClr val="3C3939"/>
                </a:solidFill>
                <a:latin typeface="Roboto" pitchFamily="34" charset="0"/>
                <a:ea typeface="Roboto" pitchFamily="34" charset="-122"/>
                <a:cs typeface="Roboto" pitchFamily="34" charset="-120"/>
              </a:rPr>
              <a:t>private key</a:t>
            </a:r>
            <a:r>
              <a:rPr lang="en-US" sz="1750" dirty="0">
                <a:solidFill>
                  <a:srgbClr val="3C3939"/>
                </a:solidFill>
                <a:latin typeface="Roboto" pitchFamily="34" charset="0"/>
                <a:ea typeface="Roboto" pitchFamily="34" charset="-122"/>
                <a:cs typeface="Roboto" pitchFamily="34" charset="-120"/>
              </a:rPr>
              <a:t> is the closest equivalent.</a:t>
            </a:r>
            <a:endParaRPr lang="en-US" sz="1750" dirty="0"/>
          </a:p>
        </p:txBody>
      </p:sp>
      <p:sp>
        <p:nvSpPr>
          <p:cNvPr id="6" name="Shape 4"/>
          <p:cNvSpPr/>
          <p:nvPr/>
        </p:nvSpPr>
        <p:spPr>
          <a:xfrm>
            <a:off x="7428667" y="2171700"/>
            <a:ext cx="6408063" cy="2410897"/>
          </a:xfrm>
          <a:prstGeom prst="roundRect">
            <a:avLst>
              <a:gd name="adj" fmla="val 3952"/>
            </a:avLst>
          </a:prstGeom>
          <a:solidFill>
            <a:srgbClr val="E1E1EA"/>
          </a:solidFill>
          <a:ln w="7620">
            <a:solidFill>
              <a:srgbClr val="C7C7D0"/>
            </a:solidFill>
            <a:prstDash val="solid"/>
          </a:ln>
        </p:spPr>
        <p:txBody>
          <a:bodyPr/>
          <a:lstStyle/>
          <a:p>
            <a:endParaRPr lang="ko-KR" altLang="en-US"/>
          </a:p>
        </p:txBody>
      </p:sp>
      <p:sp>
        <p:nvSpPr>
          <p:cNvPr id="7" name="Text 5"/>
          <p:cNvSpPr/>
          <p:nvPr/>
        </p:nvSpPr>
        <p:spPr>
          <a:xfrm>
            <a:off x="7663101" y="2406134"/>
            <a:ext cx="2835235" cy="354330"/>
          </a:xfrm>
          <a:prstGeom prst="rect">
            <a:avLst/>
          </a:prstGeom>
          <a:noFill/>
          <a:ln/>
        </p:spPr>
        <p:txBody>
          <a:bodyPr wrap="none" lIns="0" tIns="0" rIns="0" bIns="0" rtlCol="0" anchor="t"/>
          <a:lstStyle/>
          <a:p>
            <a:pPr marL="0" indent="0">
              <a:lnSpc>
                <a:spcPts val="2750"/>
              </a:lnSpc>
              <a:buNone/>
            </a:pPr>
            <a:r>
              <a:rPr lang="en-US" sz="2200" dirty="0">
                <a:solidFill>
                  <a:srgbClr val="3C3939"/>
                </a:solidFill>
                <a:latin typeface="Raleway" pitchFamily="34" charset="0"/>
                <a:ea typeface="Raleway" pitchFamily="34" charset="-122"/>
                <a:cs typeface="Raleway" pitchFamily="34" charset="-120"/>
              </a:rPr>
              <a:t>No Clear Framework</a:t>
            </a:r>
            <a:endParaRPr lang="en-US" sz="2200" dirty="0"/>
          </a:p>
        </p:txBody>
      </p:sp>
      <p:sp>
        <p:nvSpPr>
          <p:cNvPr id="8" name="Text 6"/>
          <p:cNvSpPr/>
          <p:nvPr/>
        </p:nvSpPr>
        <p:spPr>
          <a:xfrm>
            <a:off x="7663101" y="2896553"/>
            <a:ext cx="5939195" cy="1451610"/>
          </a:xfrm>
          <a:prstGeom prst="rect">
            <a:avLst/>
          </a:prstGeom>
          <a:noFill/>
          <a:ln/>
        </p:spPr>
        <p:txBody>
          <a:bodyPr wrap="square" lIns="0" tIns="0" rIns="0" bIns="0" rtlCol="0" anchor="t"/>
          <a:lstStyle/>
          <a:p>
            <a:pPr marL="0" indent="0" latinLnBrk="0">
              <a:lnSpc>
                <a:spcPts val="2850"/>
              </a:lnSpc>
              <a:buNone/>
            </a:pPr>
            <a:r>
              <a:rPr lang="en-US" sz="1750" dirty="0">
                <a:solidFill>
                  <a:srgbClr val="3C3939"/>
                </a:solidFill>
                <a:latin typeface="Roboto" pitchFamily="34" charset="0"/>
                <a:ea typeface="Roboto" pitchFamily="34" charset="-122"/>
                <a:cs typeface="Roboto" pitchFamily="34" charset="-120"/>
              </a:rPr>
              <a:t>Many secured transactions laws (e.g. civil codes, UCC Article 9 equivalents) did not envision digital tokens. It's uncertain how to "perfect" a security interest in crypto – by registration, control, or other means – under existing laws.</a:t>
            </a:r>
            <a:endParaRPr lang="en-US" sz="1750" dirty="0"/>
          </a:p>
        </p:txBody>
      </p:sp>
      <p:sp>
        <p:nvSpPr>
          <p:cNvPr id="9" name="Shape 7"/>
          <p:cNvSpPr/>
          <p:nvPr/>
        </p:nvSpPr>
        <p:spPr>
          <a:xfrm>
            <a:off x="793790" y="4809411"/>
            <a:ext cx="6408063" cy="2410897"/>
          </a:xfrm>
          <a:prstGeom prst="roundRect">
            <a:avLst>
              <a:gd name="adj" fmla="val 3952"/>
            </a:avLst>
          </a:prstGeom>
          <a:solidFill>
            <a:srgbClr val="E1E1EA"/>
          </a:solidFill>
          <a:ln w="7620">
            <a:solidFill>
              <a:srgbClr val="C7C7D0"/>
            </a:solidFill>
            <a:prstDash val="solid"/>
          </a:ln>
        </p:spPr>
        <p:txBody>
          <a:bodyPr/>
          <a:lstStyle/>
          <a:p>
            <a:endParaRPr lang="ko-KR" altLang="en-US"/>
          </a:p>
        </p:txBody>
      </p:sp>
      <p:sp>
        <p:nvSpPr>
          <p:cNvPr id="10" name="Text 8"/>
          <p:cNvSpPr/>
          <p:nvPr/>
        </p:nvSpPr>
        <p:spPr>
          <a:xfrm>
            <a:off x="1028224" y="5043845"/>
            <a:ext cx="2835235" cy="354330"/>
          </a:xfrm>
          <a:prstGeom prst="rect">
            <a:avLst/>
          </a:prstGeom>
          <a:noFill/>
          <a:ln/>
        </p:spPr>
        <p:txBody>
          <a:bodyPr wrap="none" lIns="0" tIns="0" rIns="0" bIns="0" rtlCol="0" anchor="t"/>
          <a:lstStyle/>
          <a:p>
            <a:pPr marL="0" indent="0">
              <a:lnSpc>
                <a:spcPts val="2750"/>
              </a:lnSpc>
              <a:buNone/>
            </a:pPr>
            <a:r>
              <a:rPr lang="en-US" sz="2200" dirty="0">
                <a:solidFill>
                  <a:srgbClr val="3C3939"/>
                </a:solidFill>
                <a:latin typeface="Raleway" pitchFamily="34" charset="0"/>
                <a:ea typeface="Raleway" pitchFamily="34" charset="-122"/>
                <a:cs typeface="Raleway" pitchFamily="34" charset="-120"/>
              </a:rPr>
              <a:t>Risk for Lenders</a:t>
            </a:r>
            <a:endParaRPr lang="en-US" sz="2200" dirty="0"/>
          </a:p>
        </p:txBody>
      </p:sp>
      <p:sp>
        <p:nvSpPr>
          <p:cNvPr id="11" name="Text 9"/>
          <p:cNvSpPr/>
          <p:nvPr/>
        </p:nvSpPr>
        <p:spPr>
          <a:xfrm>
            <a:off x="1028224" y="5534263"/>
            <a:ext cx="5939195" cy="1451610"/>
          </a:xfrm>
          <a:prstGeom prst="rect">
            <a:avLst/>
          </a:prstGeom>
          <a:noFill/>
          <a:ln/>
        </p:spPr>
        <p:txBody>
          <a:bodyPr wrap="square" lIns="0" tIns="0" rIns="0" bIns="0" rtlCol="0" anchor="t"/>
          <a:lstStyle/>
          <a:p>
            <a:pPr marL="0" indent="0" latinLnBrk="0">
              <a:lnSpc>
                <a:spcPts val="2850"/>
              </a:lnSpc>
              <a:buNone/>
            </a:pPr>
            <a:r>
              <a:rPr lang="en-US" sz="1750" dirty="0">
                <a:solidFill>
                  <a:srgbClr val="3C3939"/>
                </a:solidFill>
                <a:latin typeface="Roboto" pitchFamily="34" charset="0"/>
                <a:ea typeface="Roboto" pitchFamily="34" charset="-122"/>
                <a:cs typeface="Roboto" pitchFamily="34" charset="-120"/>
              </a:rPr>
              <a:t>Without legal clarity, lenders face risk in accepting crypto as collateral. A debtor could secretly transfer the asset, or courts might later rule the security interest invalid if the asset isn't recognized as property.</a:t>
            </a:r>
            <a:endParaRPr lang="en-US" sz="1750" dirty="0"/>
          </a:p>
        </p:txBody>
      </p:sp>
      <p:sp>
        <p:nvSpPr>
          <p:cNvPr id="12" name="Shape 10"/>
          <p:cNvSpPr/>
          <p:nvPr/>
        </p:nvSpPr>
        <p:spPr>
          <a:xfrm>
            <a:off x="7428667" y="4809411"/>
            <a:ext cx="6408063" cy="2410897"/>
          </a:xfrm>
          <a:prstGeom prst="roundRect">
            <a:avLst>
              <a:gd name="adj" fmla="val 3952"/>
            </a:avLst>
          </a:prstGeom>
          <a:solidFill>
            <a:srgbClr val="E1E1EA"/>
          </a:solidFill>
          <a:ln w="7620">
            <a:solidFill>
              <a:srgbClr val="C7C7D0"/>
            </a:solidFill>
            <a:prstDash val="solid"/>
          </a:ln>
        </p:spPr>
        <p:txBody>
          <a:bodyPr/>
          <a:lstStyle/>
          <a:p>
            <a:endParaRPr lang="ko-KR" altLang="en-US"/>
          </a:p>
        </p:txBody>
      </p:sp>
      <p:sp>
        <p:nvSpPr>
          <p:cNvPr id="13" name="Text 11"/>
          <p:cNvSpPr/>
          <p:nvPr/>
        </p:nvSpPr>
        <p:spPr>
          <a:xfrm>
            <a:off x="7663101" y="5043845"/>
            <a:ext cx="2835235" cy="354330"/>
          </a:xfrm>
          <a:prstGeom prst="rect">
            <a:avLst/>
          </a:prstGeom>
          <a:noFill/>
          <a:ln/>
        </p:spPr>
        <p:txBody>
          <a:bodyPr wrap="none" lIns="0" tIns="0" rIns="0" bIns="0" rtlCol="0" anchor="t"/>
          <a:lstStyle/>
          <a:p>
            <a:pPr marL="0" indent="0">
              <a:lnSpc>
                <a:spcPts val="2750"/>
              </a:lnSpc>
              <a:buNone/>
            </a:pPr>
            <a:r>
              <a:rPr lang="en-US" sz="2200" dirty="0">
                <a:solidFill>
                  <a:srgbClr val="3C3939"/>
                </a:solidFill>
                <a:latin typeface="Raleway" pitchFamily="34" charset="0"/>
                <a:ea typeface="Raleway" pitchFamily="34" charset="-122"/>
                <a:cs typeface="Raleway" pitchFamily="34" charset="-120"/>
              </a:rPr>
              <a:t>Market Adaptation</a:t>
            </a:r>
            <a:endParaRPr lang="en-US" sz="2200" dirty="0"/>
          </a:p>
        </p:txBody>
      </p:sp>
      <p:sp>
        <p:nvSpPr>
          <p:cNvPr id="14" name="Text 12"/>
          <p:cNvSpPr/>
          <p:nvPr/>
        </p:nvSpPr>
        <p:spPr>
          <a:xfrm>
            <a:off x="7663101" y="5534263"/>
            <a:ext cx="5939195" cy="1451610"/>
          </a:xfrm>
          <a:prstGeom prst="rect">
            <a:avLst/>
          </a:prstGeom>
          <a:noFill/>
          <a:ln/>
        </p:spPr>
        <p:txBody>
          <a:bodyPr wrap="square" lIns="0" tIns="0" rIns="0" bIns="0" rtlCol="0" anchor="t"/>
          <a:lstStyle/>
          <a:p>
            <a:pPr marL="0" indent="0" latinLnBrk="0">
              <a:lnSpc>
                <a:spcPts val="2850"/>
              </a:lnSpc>
              <a:buNone/>
            </a:pPr>
            <a:r>
              <a:rPr lang="en-US" sz="1750" dirty="0">
                <a:solidFill>
                  <a:srgbClr val="3C3939"/>
                </a:solidFill>
                <a:latin typeface="Roboto" pitchFamily="34" charset="0"/>
                <a:ea typeface="Roboto" pitchFamily="34" charset="-122"/>
                <a:cs typeface="Roboto" pitchFamily="34" charset="-120"/>
              </a:rPr>
              <a:t>In practice, parties resort to contractual solutions (e.g. taking control of the borrower's wallet) to mitigate these uncertainties, but this workaround underscores the need for statutory guidance.</a:t>
            </a:r>
            <a:endParaRPr lang="en-US" sz="175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5">
    <p:spTree>
      <p:nvGrpSpPr>
        <p:cNvPr id="1" name=""/>
        <p:cNvGrpSpPr/>
        <p:nvPr/>
      </p:nvGrpSpPr>
      <p:grpSpPr>
        <a:xfrm>
          <a:off x="0" y="0"/>
          <a:ext cx="0" cy="0"/>
          <a:chOff x="0" y="0"/>
          <a:chExt cx="0" cy="0"/>
        </a:xfrm>
      </p:grpSpPr>
      <p:sp>
        <p:nvSpPr>
          <p:cNvPr id="2" name="Text 0"/>
          <p:cNvSpPr/>
          <p:nvPr/>
        </p:nvSpPr>
        <p:spPr>
          <a:xfrm>
            <a:off x="745569" y="754975"/>
            <a:ext cx="8532019" cy="665678"/>
          </a:xfrm>
          <a:prstGeom prst="rect">
            <a:avLst/>
          </a:prstGeom>
          <a:noFill/>
          <a:ln/>
        </p:spPr>
        <p:txBody>
          <a:bodyPr wrap="none" lIns="0" tIns="0" rIns="0" bIns="0" rtlCol="0" anchor="t"/>
          <a:lstStyle/>
          <a:p>
            <a:pPr marL="0" indent="0">
              <a:lnSpc>
                <a:spcPts val="5200"/>
              </a:lnSpc>
              <a:buNone/>
            </a:pPr>
            <a:r>
              <a:rPr lang="en-US" sz="4150" dirty="0">
                <a:solidFill>
                  <a:srgbClr val="1B1B27"/>
                </a:solidFill>
                <a:latin typeface="Raleway" pitchFamily="34" charset="0"/>
                <a:ea typeface="Raleway" pitchFamily="34" charset="-122"/>
                <a:cs typeface="Raleway" pitchFamily="34" charset="-120"/>
              </a:rPr>
              <a:t>Methods of Securing Virtual Assets</a:t>
            </a:r>
            <a:endParaRPr lang="en-US" sz="4150" dirty="0"/>
          </a:p>
        </p:txBody>
      </p:sp>
      <p:pic>
        <p:nvPicPr>
          <p:cNvPr id="3" name="Image 0" descr="preencoded.png"/>
          <p:cNvPicPr>
            <a:picLocks noChangeAspect="1"/>
          </p:cNvPicPr>
          <p:nvPr/>
        </p:nvPicPr>
        <p:blipFill>
          <a:blip r:embed="rId3"/>
          <a:stretch>
            <a:fillRect/>
          </a:stretch>
        </p:blipFill>
        <p:spPr>
          <a:xfrm>
            <a:off x="745569" y="1846659"/>
            <a:ext cx="532448" cy="532448"/>
          </a:xfrm>
          <a:prstGeom prst="rect">
            <a:avLst/>
          </a:prstGeom>
        </p:spPr>
      </p:pic>
      <p:sp>
        <p:nvSpPr>
          <p:cNvPr id="4" name="Text 1"/>
          <p:cNvSpPr/>
          <p:nvPr/>
        </p:nvSpPr>
        <p:spPr>
          <a:xfrm>
            <a:off x="745569" y="2592110"/>
            <a:ext cx="3045143" cy="665559"/>
          </a:xfrm>
          <a:prstGeom prst="rect">
            <a:avLst/>
          </a:prstGeom>
          <a:noFill/>
          <a:ln/>
        </p:spPr>
        <p:txBody>
          <a:bodyPr wrap="square" lIns="0" tIns="0" rIns="0" bIns="0" rtlCol="0" anchor="t"/>
          <a:lstStyle/>
          <a:p>
            <a:pPr marL="0" indent="0" algn="l" latinLnBrk="0">
              <a:lnSpc>
                <a:spcPts val="2600"/>
              </a:lnSpc>
              <a:buNone/>
            </a:pPr>
            <a:r>
              <a:rPr lang="en-US" sz="2050" dirty="0">
                <a:solidFill>
                  <a:srgbClr val="3C3939"/>
                </a:solidFill>
                <a:latin typeface="Raleway" pitchFamily="34" charset="0"/>
                <a:ea typeface="Raleway" pitchFamily="34" charset="-122"/>
                <a:cs typeface="Raleway" pitchFamily="34" charset="-120"/>
              </a:rPr>
              <a:t>Possessory Pledge (Control)</a:t>
            </a:r>
            <a:endParaRPr lang="en-US" sz="2050" dirty="0"/>
          </a:p>
        </p:txBody>
      </p:sp>
      <p:sp>
        <p:nvSpPr>
          <p:cNvPr id="5" name="Text 2"/>
          <p:cNvSpPr/>
          <p:nvPr/>
        </p:nvSpPr>
        <p:spPr>
          <a:xfrm>
            <a:off x="745569" y="3385423"/>
            <a:ext cx="3045143" cy="2385298"/>
          </a:xfrm>
          <a:prstGeom prst="rect">
            <a:avLst/>
          </a:prstGeom>
          <a:noFill/>
          <a:ln/>
        </p:spPr>
        <p:txBody>
          <a:bodyPr wrap="square" lIns="0" tIns="0" rIns="0" bIns="0" rtlCol="0" anchor="t"/>
          <a:lstStyle/>
          <a:p>
            <a:pPr marL="0" indent="0" algn="l" latinLnBrk="0">
              <a:lnSpc>
                <a:spcPts val="2650"/>
              </a:lnSpc>
              <a:buNone/>
            </a:pPr>
            <a:r>
              <a:rPr lang="en-US" sz="1650" dirty="0">
                <a:solidFill>
                  <a:srgbClr val="3C3939"/>
                </a:solidFill>
                <a:latin typeface="Roboto" pitchFamily="34" charset="0"/>
                <a:ea typeface="Roboto" pitchFamily="34" charset="-122"/>
                <a:cs typeface="Roboto" pitchFamily="34" charset="-120"/>
              </a:rPr>
              <a:t>Creditor takes control of the asset (e.g. moving coins to a wallet controlled by the lender or handing over a hardware wallet). This mimics possession and might perfect a pledge by control of the private key.</a:t>
            </a:r>
            <a:endParaRPr lang="en-US" sz="1650" dirty="0"/>
          </a:p>
        </p:txBody>
      </p:sp>
      <p:pic>
        <p:nvPicPr>
          <p:cNvPr id="6" name="Image 1" descr="preencoded.png"/>
          <p:cNvPicPr>
            <a:picLocks noChangeAspect="1"/>
          </p:cNvPicPr>
          <p:nvPr/>
        </p:nvPicPr>
        <p:blipFill>
          <a:blip r:embed="rId4"/>
          <a:stretch>
            <a:fillRect/>
          </a:stretch>
        </p:blipFill>
        <p:spPr>
          <a:xfrm>
            <a:off x="4110157" y="1846659"/>
            <a:ext cx="532448" cy="532448"/>
          </a:xfrm>
          <a:prstGeom prst="rect">
            <a:avLst/>
          </a:prstGeom>
        </p:spPr>
      </p:pic>
      <p:sp>
        <p:nvSpPr>
          <p:cNvPr id="7" name="Text 3"/>
          <p:cNvSpPr/>
          <p:nvPr/>
        </p:nvSpPr>
        <p:spPr>
          <a:xfrm>
            <a:off x="4110157" y="2592110"/>
            <a:ext cx="3045262" cy="665559"/>
          </a:xfrm>
          <a:prstGeom prst="rect">
            <a:avLst/>
          </a:prstGeom>
          <a:noFill/>
          <a:ln/>
        </p:spPr>
        <p:txBody>
          <a:bodyPr wrap="square" lIns="0" tIns="0" rIns="0" bIns="0" rtlCol="0" anchor="t"/>
          <a:lstStyle/>
          <a:p>
            <a:pPr marL="0" indent="0" algn="l" latinLnBrk="0">
              <a:lnSpc>
                <a:spcPts val="2600"/>
              </a:lnSpc>
              <a:buNone/>
            </a:pPr>
            <a:r>
              <a:rPr lang="en-US" sz="2050" dirty="0">
                <a:solidFill>
                  <a:srgbClr val="3C3939"/>
                </a:solidFill>
                <a:latin typeface="Raleway" pitchFamily="34" charset="0"/>
                <a:ea typeface="Raleway" pitchFamily="34" charset="-122"/>
                <a:cs typeface="Raleway" pitchFamily="34" charset="-120"/>
              </a:rPr>
              <a:t>Title Transfer for Security</a:t>
            </a:r>
            <a:endParaRPr lang="en-US" sz="2050" dirty="0"/>
          </a:p>
        </p:txBody>
      </p:sp>
      <p:sp>
        <p:nvSpPr>
          <p:cNvPr id="8" name="Text 4"/>
          <p:cNvSpPr/>
          <p:nvPr/>
        </p:nvSpPr>
        <p:spPr>
          <a:xfrm>
            <a:off x="4110157" y="3385423"/>
            <a:ext cx="3045262" cy="3066812"/>
          </a:xfrm>
          <a:prstGeom prst="rect">
            <a:avLst/>
          </a:prstGeom>
          <a:noFill/>
          <a:ln/>
        </p:spPr>
        <p:txBody>
          <a:bodyPr wrap="square" lIns="0" tIns="0" rIns="0" bIns="0" rtlCol="0" anchor="t"/>
          <a:lstStyle/>
          <a:p>
            <a:pPr marL="0" indent="0" algn="l" latinLnBrk="0">
              <a:lnSpc>
                <a:spcPts val="2650"/>
              </a:lnSpc>
              <a:buNone/>
            </a:pPr>
            <a:r>
              <a:rPr lang="en-US" sz="1650" dirty="0">
                <a:solidFill>
                  <a:srgbClr val="3C3939"/>
                </a:solidFill>
                <a:latin typeface="Roboto" pitchFamily="34" charset="0"/>
                <a:ea typeface="Roboto" pitchFamily="34" charset="-122"/>
                <a:cs typeface="Roboto" pitchFamily="34" charset="-120"/>
              </a:rPr>
              <a:t>Debtor </a:t>
            </a:r>
            <a:r>
              <a:rPr lang="en-US" sz="1650" b="1" dirty="0">
                <a:solidFill>
                  <a:srgbClr val="3C3939"/>
                </a:solidFill>
                <a:latin typeface="Roboto" pitchFamily="34" charset="0"/>
                <a:ea typeface="Roboto" pitchFamily="34" charset="-122"/>
                <a:cs typeface="Roboto" pitchFamily="34" charset="-120"/>
              </a:rPr>
              <a:t>transfers ownership</a:t>
            </a:r>
            <a:r>
              <a:rPr lang="en-US" sz="1650" dirty="0">
                <a:solidFill>
                  <a:srgbClr val="3C3939"/>
                </a:solidFill>
                <a:latin typeface="Roboto" pitchFamily="34" charset="0"/>
                <a:ea typeface="Roboto" pitchFamily="34" charset="-122"/>
                <a:cs typeface="Roboto" pitchFamily="34" charset="-120"/>
              </a:rPr>
              <a:t> of the virtual asset to the creditor (or an agent) as collateral, under an agreement that it will be returned upon debt repayment. This outright transfer secures the debt but blurs legal ownership during the loan.</a:t>
            </a:r>
            <a:endParaRPr lang="en-US" sz="1650" dirty="0"/>
          </a:p>
        </p:txBody>
      </p:sp>
      <p:pic>
        <p:nvPicPr>
          <p:cNvPr id="9" name="Image 2" descr="preencoded.png"/>
          <p:cNvPicPr>
            <a:picLocks noChangeAspect="1"/>
          </p:cNvPicPr>
          <p:nvPr/>
        </p:nvPicPr>
        <p:blipFill>
          <a:blip r:embed="rId5"/>
          <a:stretch>
            <a:fillRect/>
          </a:stretch>
        </p:blipFill>
        <p:spPr>
          <a:xfrm>
            <a:off x="7474863" y="1846659"/>
            <a:ext cx="532448" cy="532448"/>
          </a:xfrm>
          <a:prstGeom prst="rect">
            <a:avLst/>
          </a:prstGeom>
        </p:spPr>
      </p:pic>
      <p:sp>
        <p:nvSpPr>
          <p:cNvPr id="10" name="Text 5"/>
          <p:cNvSpPr/>
          <p:nvPr/>
        </p:nvSpPr>
        <p:spPr>
          <a:xfrm>
            <a:off x="7474863" y="2592110"/>
            <a:ext cx="2770346" cy="332780"/>
          </a:xfrm>
          <a:prstGeom prst="rect">
            <a:avLst/>
          </a:prstGeom>
          <a:noFill/>
          <a:ln/>
        </p:spPr>
        <p:txBody>
          <a:bodyPr wrap="none" lIns="0" tIns="0" rIns="0" bIns="0" rtlCol="0" anchor="t"/>
          <a:lstStyle/>
          <a:p>
            <a:pPr marL="0" indent="0" algn="l">
              <a:lnSpc>
                <a:spcPts val="2600"/>
              </a:lnSpc>
              <a:buNone/>
            </a:pPr>
            <a:r>
              <a:rPr lang="en-US" sz="2050" dirty="0">
                <a:solidFill>
                  <a:srgbClr val="3C3939"/>
                </a:solidFill>
                <a:latin typeface="Raleway" pitchFamily="34" charset="0"/>
                <a:ea typeface="Raleway" pitchFamily="34" charset="-122"/>
                <a:cs typeface="Raleway" pitchFamily="34" charset="-120"/>
              </a:rPr>
              <a:t>Security Trust (Escrow)</a:t>
            </a:r>
            <a:endParaRPr lang="en-US" sz="2050" dirty="0"/>
          </a:p>
        </p:txBody>
      </p:sp>
      <p:sp>
        <p:nvSpPr>
          <p:cNvPr id="11" name="Text 6"/>
          <p:cNvSpPr/>
          <p:nvPr/>
        </p:nvSpPr>
        <p:spPr>
          <a:xfrm>
            <a:off x="7474863" y="3052643"/>
            <a:ext cx="3045262" cy="3066812"/>
          </a:xfrm>
          <a:prstGeom prst="rect">
            <a:avLst/>
          </a:prstGeom>
          <a:noFill/>
          <a:ln/>
        </p:spPr>
        <p:txBody>
          <a:bodyPr wrap="square" lIns="0" tIns="0" rIns="0" bIns="0" rtlCol="0" anchor="t"/>
          <a:lstStyle/>
          <a:p>
            <a:pPr marL="0" indent="0" algn="l" latinLnBrk="0">
              <a:lnSpc>
                <a:spcPts val="2650"/>
              </a:lnSpc>
              <a:buNone/>
            </a:pPr>
            <a:r>
              <a:rPr lang="en-US" sz="1650" dirty="0">
                <a:solidFill>
                  <a:srgbClr val="3C3939"/>
                </a:solidFill>
                <a:latin typeface="Roboto" pitchFamily="34" charset="0"/>
                <a:ea typeface="Roboto" pitchFamily="34" charset="-122"/>
                <a:cs typeface="Roboto" pitchFamily="34" charset="-120"/>
              </a:rPr>
              <a:t>The asset is placed with a </a:t>
            </a:r>
            <a:r>
              <a:rPr lang="en-US" sz="1650" b="1" dirty="0">
                <a:solidFill>
                  <a:srgbClr val="3C3939"/>
                </a:solidFill>
                <a:latin typeface="Roboto" pitchFamily="34" charset="0"/>
                <a:ea typeface="Roboto" pitchFamily="34" charset="-122"/>
                <a:cs typeface="Roboto" pitchFamily="34" charset="-120"/>
              </a:rPr>
              <a:t>third-party trustee or custodian</a:t>
            </a:r>
            <a:r>
              <a:rPr lang="en-US" sz="1650" dirty="0">
                <a:solidFill>
                  <a:srgbClr val="3C3939"/>
                </a:solidFill>
                <a:latin typeface="Roboto" pitchFamily="34" charset="0"/>
                <a:ea typeface="Roboto" pitchFamily="34" charset="-122"/>
                <a:cs typeface="Roboto" pitchFamily="34" charset="-120"/>
              </a:rPr>
              <a:t> who holds it for the benefit of the creditor until the obligation is fulfilled. The trustee arrangement secures the asset and can act impartially, ensuring the debtor can't unilaterally misappropriate it.</a:t>
            </a:r>
            <a:endParaRPr lang="en-US" sz="1650" dirty="0"/>
          </a:p>
        </p:txBody>
      </p:sp>
      <p:pic>
        <p:nvPicPr>
          <p:cNvPr id="12" name="Image 3" descr="preencoded.png"/>
          <p:cNvPicPr>
            <a:picLocks noChangeAspect="1"/>
          </p:cNvPicPr>
          <p:nvPr/>
        </p:nvPicPr>
        <p:blipFill>
          <a:blip r:embed="rId6"/>
          <a:stretch>
            <a:fillRect/>
          </a:stretch>
        </p:blipFill>
        <p:spPr>
          <a:xfrm>
            <a:off x="10839569" y="1846659"/>
            <a:ext cx="532448" cy="532448"/>
          </a:xfrm>
          <a:prstGeom prst="rect">
            <a:avLst/>
          </a:prstGeom>
        </p:spPr>
      </p:pic>
      <p:sp>
        <p:nvSpPr>
          <p:cNvPr id="13" name="Text 7"/>
          <p:cNvSpPr/>
          <p:nvPr/>
        </p:nvSpPr>
        <p:spPr>
          <a:xfrm>
            <a:off x="10839569" y="2592110"/>
            <a:ext cx="3045262" cy="665559"/>
          </a:xfrm>
          <a:prstGeom prst="rect">
            <a:avLst/>
          </a:prstGeom>
          <a:noFill/>
          <a:ln/>
        </p:spPr>
        <p:txBody>
          <a:bodyPr wrap="square" lIns="0" tIns="0" rIns="0" bIns="0" rtlCol="0" anchor="t"/>
          <a:lstStyle/>
          <a:p>
            <a:pPr marL="0" indent="0" algn="l" latinLnBrk="0">
              <a:lnSpc>
                <a:spcPts val="2600"/>
              </a:lnSpc>
              <a:buNone/>
            </a:pPr>
            <a:r>
              <a:rPr lang="en-US" sz="2050" dirty="0">
                <a:solidFill>
                  <a:srgbClr val="3C3939"/>
                </a:solidFill>
                <a:latin typeface="Raleway" pitchFamily="34" charset="0"/>
                <a:ea typeface="Raleway" pitchFamily="34" charset="-122"/>
                <a:cs typeface="Raleway" pitchFamily="34" charset="-120"/>
              </a:rPr>
              <a:t>Smart Contract Collateral (DeFi)</a:t>
            </a:r>
            <a:endParaRPr lang="en-US" sz="2050" dirty="0"/>
          </a:p>
        </p:txBody>
      </p:sp>
      <p:sp>
        <p:nvSpPr>
          <p:cNvPr id="14" name="Text 8"/>
          <p:cNvSpPr/>
          <p:nvPr/>
        </p:nvSpPr>
        <p:spPr>
          <a:xfrm>
            <a:off x="10839569" y="3385423"/>
            <a:ext cx="3045262" cy="4089083"/>
          </a:xfrm>
          <a:prstGeom prst="rect">
            <a:avLst/>
          </a:prstGeom>
          <a:noFill/>
          <a:ln/>
        </p:spPr>
        <p:txBody>
          <a:bodyPr wrap="square" lIns="0" tIns="0" rIns="0" bIns="0" rtlCol="0" anchor="t"/>
          <a:lstStyle/>
          <a:p>
            <a:pPr marL="0" indent="0" algn="l" latinLnBrk="0">
              <a:lnSpc>
                <a:spcPts val="2650"/>
              </a:lnSpc>
              <a:buNone/>
            </a:pPr>
            <a:r>
              <a:rPr lang="en-US" sz="1650" dirty="0">
                <a:solidFill>
                  <a:srgbClr val="3C3939"/>
                </a:solidFill>
                <a:latin typeface="Roboto" pitchFamily="34" charset="0"/>
                <a:ea typeface="Roboto" pitchFamily="34" charset="-122"/>
                <a:cs typeface="Roboto" pitchFamily="34" charset="-120"/>
              </a:rPr>
              <a:t>Borrower locks the asset in a </a:t>
            </a:r>
            <a:r>
              <a:rPr lang="en-US" sz="1650" b="1" dirty="0">
                <a:solidFill>
                  <a:srgbClr val="3C3939"/>
                </a:solidFill>
                <a:latin typeface="Roboto" pitchFamily="34" charset="0"/>
                <a:ea typeface="Roboto" pitchFamily="34" charset="-122"/>
                <a:cs typeface="Roboto" pitchFamily="34" charset="-120"/>
              </a:rPr>
              <a:t>smart contract</a:t>
            </a:r>
            <a:r>
              <a:rPr lang="en-US" sz="1650" dirty="0">
                <a:solidFill>
                  <a:srgbClr val="3C3939"/>
                </a:solidFill>
                <a:latin typeface="Roboto" pitchFamily="34" charset="0"/>
                <a:ea typeface="Roboto" pitchFamily="34" charset="-122"/>
                <a:cs typeface="Roboto" pitchFamily="34" charset="-120"/>
              </a:rPr>
              <a:t> that automatically enforces the loan terms. The code will hold the crypto, trigger liquidation if default occurs, and release collateral when the loan is repaid. (This provides technical security without relying on a central party, though legal recognition of such arrangements is still evolving.)</a:t>
            </a:r>
            <a:endParaRPr lang="en-US" sz="165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0"/>
          <p:cNvSpPr/>
          <p:nvPr/>
        </p:nvSpPr>
        <p:spPr>
          <a:xfrm>
            <a:off x="638651" y="517565"/>
            <a:ext cx="4562237" cy="570309"/>
          </a:xfrm>
          <a:prstGeom prst="rect">
            <a:avLst/>
          </a:prstGeom>
          <a:noFill/>
          <a:ln/>
        </p:spPr>
        <p:txBody>
          <a:bodyPr wrap="none" lIns="0" tIns="0" rIns="0" bIns="0" rtlCol="0" anchor="t"/>
          <a:lstStyle/>
          <a:p>
            <a:pPr marL="0" indent="0">
              <a:lnSpc>
                <a:spcPts val="4450"/>
              </a:lnSpc>
              <a:buNone/>
            </a:pPr>
            <a:r>
              <a:rPr lang="en-US" sz="2800" b="1" dirty="0">
                <a:solidFill>
                  <a:srgbClr val="1B1B27"/>
                </a:solidFill>
                <a:latin typeface="Raleway" pitchFamily="34" charset="0"/>
                <a:ea typeface="Raleway" pitchFamily="34" charset="-122"/>
                <a:cs typeface="Raleway" pitchFamily="34" charset="-120"/>
              </a:rPr>
              <a:t>Attachment of Virtual Assets Under the Korean National Tax Collection Act</a:t>
            </a:r>
            <a:endParaRPr lang="en-US" sz="2800" b="1" dirty="0"/>
          </a:p>
        </p:txBody>
      </p:sp>
      <p:sp>
        <p:nvSpPr>
          <p:cNvPr id="8" name="Text 6"/>
          <p:cNvSpPr/>
          <p:nvPr/>
        </p:nvSpPr>
        <p:spPr>
          <a:xfrm>
            <a:off x="562122" y="1341120"/>
            <a:ext cx="13214838" cy="2148364"/>
          </a:xfrm>
          <a:prstGeom prst="rect">
            <a:avLst/>
          </a:prstGeom>
          <a:noFill/>
          <a:ln/>
        </p:spPr>
        <p:txBody>
          <a:bodyPr wrap="square" lIns="0" tIns="0" rIns="0" bIns="0" rtlCol="0" anchor="t"/>
          <a:lstStyle/>
          <a:p>
            <a:pPr algn="l" latinLnBrk="0">
              <a:lnSpc>
                <a:spcPct val="107000"/>
              </a:lnSpc>
              <a:spcAft>
                <a:spcPts val="800"/>
              </a:spcAft>
            </a:pPr>
            <a:r>
              <a:rPr lang="en-US" altLang="ko-KR" sz="1600" b="1" kern="0" dirty="0">
                <a:effectLst/>
                <a:latin typeface="Times New Roman" panose="02020603050405020304" pitchFamily="18" charset="0"/>
                <a:ea typeface="굴림" panose="020B0600000101010101" pitchFamily="50" charset="-127"/>
                <a:cs typeface="Times New Roman" panose="02020603050405020304" pitchFamily="18" charset="0"/>
              </a:rPr>
              <a:t>Legal Framework (Article 55(3) NTCA)</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The National Tax Collection Act (</a:t>
            </a:r>
            <a:r>
              <a:rPr lang="ko-KR"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국세징수법</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empowers tax authorities to seize a delinquent taxpayer’s assets for unpaid national taxes. In recognition of virtual assets as a form of property, Article 55(3) of the Act (added by a 2021 amendment) provides a procedure for attaching virtual assets as “other property rights.” In essence, when a tax debtor owns virtual assets, the head of the tax office may </a:t>
            </a:r>
            <a:r>
              <a:rPr lang="en-US" altLang="ko-KR" sz="1600" b="1" kern="0" dirty="0">
                <a:effectLst/>
                <a:latin typeface="Times New Roman" panose="02020603050405020304" pitchFamily="18" charset="0"/>
                <a:ea typeface="굴림" panose="020B0600000101010101" pitchFamily="50" charset="-127"/>
                <a:cs typeface="Times New Roman" panose="02020603050405020304" pitchFamily="18" charset="0"/>
              </a:rPr>
              <a:t>issue a demand for transfer of the virtual asset</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as the method of attachment</a:t>
            </a:r>
            <a:r>
              <a:rPr lang="en-US" altLang="ko-KR" sz="1600" kern="0"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This demand can be directed either to the taxpayer themselves or to a third party that is holding the taxpayer’s virtual asset (such as a cryptocurrency exchange or custodian)</a:t>
            </a:r>
            <a:r>
              <a:rPr lang="en-US" altLang="ko-KR" sz="1600" kern="0"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This approach differs from seizing a physical object – instead of physically taking an asset, the tax authority secures control by ordering its transfer into a government-controlled account or wallet. Notably, virtual assets are thus classified under the category of “other property rights,” distinct from movables, securities, or standard claims in the enforcement scheme</a:t>
            </a:r>
            <a:r>
              <a:rPr lang="en-US" altLang="ko-KR" sz="1600" kern="0"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This classification recognizes that crypto-assets are neither tangible chattels nor mere payment claims, but unique digital property interests.</a:t>
            </a:r>
            <a:endParaRPr lang="ko-KR" altLang="ko-KR"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p>
            <a:pPr algn="l" latinLnBrk="0">
              <a:lnSpc>
                <a:spcPct val="107000"/>
              </a:lnSpc>
              <a:spcAft>
                <a:spcPts val="800"/>
              </a:spcAft>
            </a:pPr>
            <a:r>
              <a:rPr lang="en-US" altLang="ko-KR" sz="1600" b="1" kern="0" dirty="0">
                <a:effectLst/>
                <a:latin typeface="Times New Roman" panose="02020603050405020304" pitchFamily="18" charset="0"/>
                <a:ea typeface="굴림" panose="020B0600000101010101" pitchFamily="50" charset="-127"/>
                <a:cs typeface="Times New Roman" panose="02020603050405020304" pitchFamily="18" charset="0"/>
              </a:rPr>
              <a:t>Attachment Procedure by Tax Authorities</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Pursuant to the Act and its enforcement regulations, the attachment process for virtual assets involves several steps designed for the asset’s digital nature. First, the tax office serves a </a:t>
            </a:r>
            <a:r>
              <a:rPr lang="en-US" altLang="ko-KR" sz="1600" b="1" kern="0" dirty="0">
                <a:effectLst/>
                <a:latin typeface="Times New Roman" panose="02020603050405020304" pitchFamily="18" charset="0"/>
                <a:ea typeface="굴림" panose="020B0600000101010101" pitchFamily="50" charset="-127"/>
                <a:cs typeface="Times New Roman" panose="02020603050405020304" pitchFamily="18" charset="0"/>
              </a:rPr>
              <a:t>transfer request</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to the debtor or the relevant </a:t>
            </a:r>
            <a:r>
              <a:rPr lang="en-US" altLang="ko-KR" sz="1600" b="1" kern="0" dirty="0">
                <a:effectLst/>
                <a:latin typeface="Times New Roman" panose="02020603050405020304" pitchFamily="18" charset="0"/>
                <a:ea typeface="굴림" panose="020B0600000101010101" pitchFamily="50" charset="-127"/>
                <a:cs typeface="Times New Roman" panose="02020603050405020304" pitchFamily="18" charset="0"/>
              </a:rPr>
              <a:t>virtual asset service provider (VASP)</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(e.g. the exchange holding the asset) demanding that the asset be transferred. If the asset is held on a domestic exchange, that exchange is obligated to move the asset into an account or wallet designated by the tax authority (often an account in the name of the tax office)</a:t>
            </a:r>
            <a:r>
              <a:rPr lang="en-US" altLang="ko-KR" sz="1600" kern="0"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For example, if a delinquent taxpayer’s Bitcoin is held in an exchange account, the exchange must transfer the Bitcoin to a government account specified by the tax officer</a:t>
            </a:r>
            <a:r>
              <a:rPr lang="en-US" altLang="ko-KR" sz="1600" kern="0"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This effectively freezes and seizes the asset, preventing the taxpayer from moving or liquidating it.</a:t>
            </a:r>
            <a:endParaRPr lang="ko-KR" altLang="ko-KR"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p>
            <a:pPr algn="l" latinLnBrk="0">
              <a:lnSpc>
                <a:spcPct val="107000"/>
              </a:lnSpc>
              <a:spcAft>
                <a:spcPts val="800"/>
              </a:spcAft>
            </a:pP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If the </a:t>
            </a:r>
            <a:r>
              <a:rPr lang="en-US" altLang="ko-KR" sz="1600" b="1" kern="0" dirty="0">
                <a:effectLst/>
                <a:latin typeface="Times New Roman" panose="02020603050405020304" pitchFamily="18" charset="0"/>
                <a:ea typeface="굴림" panose="020B0600000101010101" pitchFamily="50" charset="-127"/>
                <a:cs typeface="Times New Roman" panose="02020603050405020304" pitchFamily="18" charset="0"/>
              </a:rPr>
              <a:t>virtual asset is held by the taxpayer personally</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(such as in a private wallet), the tax authority will issue the transfer order to the taxpayer directly. Non-compliance is a serious concern in such cases. </a:t>
            </a:r>
            <a:endParaRPr lang="ko-KR" altLang="ko-KR"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p>
            <a:pPr algn="l" latinLnBrk="0">
              <a:lnSpc>
                <a:spcPct val="107000"/>
              </a:lnSpc>
              <a:spcAft>
                <a:spcPts val="800"/>
              </a:spcAft>
            </a:pPr>
            <a:r>
              <a:rPr lang="en-US" altLang="ko-KR" sz="1600" b="1" kern="0" dirty="0">
                <a:effectLst/>
                <a:latin typeface="Times New Roman" panose="02020603050405020304" pitchFamily="18" charset="0"/>
                <a:ea typeface="굴림" panose="020B0600000101010101" pitchFamily="50" charset="-127"/>
                <a:cs typeface="Times New Roman" panose="02020603050405020304" pitchFamily="18" charset="0"/>
              </a:rPr>
              <a:t>Post-Attachment Disposal</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Once a virtual asset is successfully attached (transferred into the tax authority’s control), the NTCA allows for its </a:t>
            </a:r>
            <a:r>
              <a:rPr lang="en-US" altLang="ko-KR" sz="1600" b="1" kern="0" dirty="0">
                <a:effectLst/>
                <a:latin typeface="Times New Roman" panose="02020603050405020304" pitchFamily="18" charset="0"/>
                <a:ea typeface="굴림" panose="020B0600000101010101" pitchFamily="50" charset="-127"/>
                <a:cs typeface="Times New Roman" panose="02020603050405020304" pitchFamily="18" charset="0"/>
              </a:rPr>
              <a:t>liquidation to satisfy tax arrears</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In a departure from traditional public auction methods, the law permits the tax office to sell the seized virtual asset through a </a:t>
            </a:r>
            <a:r>
              <a:rPr lang="en-US" altLang="ko-KR" sz="1600" b="1" kern="0" dirty="0">
                <a:effectLst/>
                <a:latin typeface="Times New Roman" panose="02020603050405020304" pitchFamily="18" charset="0"/>
                <a:ea typeface="굴림" panose="020B0600000101010101" pitchFamily="50" charset="-127"/>
                <a:cs typeface="Times New Roman" panose="02020603050405020304" pitchFamily="18" charset="0"/>
              </a:rPr>
              <a:t>virtual asset exchange at market price</a:t>
            </a:r>
            <a:r>
              <a:rPr lang="en-US" altLang="ko-KR" sz="1600" kern="0"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This was designed to efficiently convert crypto to cash, recognizing that exchanges provide a ready market. For instance, the National Tax Service has directly sold seized cryptocurrency on exchanges and applied the proceeds to the taxpayer’s debt</a:t>
            </a:r>
            <a:r>
              <a:rPr lang="en-US" altLang="ko-KR" sz="1600" kern="0"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This direct sale mechanism is an exception to the usual rule of selling seized assets via public auction, reflecting the practicality of using exchanges for crypto assets</a:t>
            </a:r>
            <a:r>
              <a:rPr lang="en-US" altLang="ko-KR" sz="1600" kern="0"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It underscores that the legal system views virtual assets as having real monetary value, while also acknowledging their volatility and the need for prompt conversion. In sum, under the NTCA the enforceability of attachment on virtual assets is robust: the law provides clear authority to freeze and take control of a delinquent’s crypto holdings and even to liquidate them, thereby integrating virtual assets into the tax collection regime.</a:t>
            </a:r>
            <a:endParaRPr lang="ko-KR" altLang="ko-KR"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p:txBody>
      </p:sp>
    </p:spTree>
    <p:extLst>
      <p:ext uri="{BB962C8B-B14F-4D97-AF65-F5344CB8AC3E}">
        <p14:creationId xmlns:p14="http://schemas.microsoft.com/office/powerpoint/2010/main" val="3777158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0"/>
          <p:cNvSpPr/>
          <p:nvPr/>
        </p:nvSpPr>
        <p:spPr>
          <a:xfrm>
            <a:off x="638651" y="517565"/>
            <a:ext cx="4562237" cy="570309"/>
          </a:xfrm>
          <a:prstGeom prst="rect">
            <a:avLst/>
          </a:prstGeom>
          <a:noFill/>
          <a:ln/>
        </p:spPr>
        <p:txBody>
          <a:bodyPr wrap="none" lIns="0" tIns="0" rIns="0" bIns="0" rtlCol="0" anchor="t"/>
          <a:lstStyle/>
          <a:p>
            <a:pPr marL="0" indent="0">
              <a:lnSpc>
                <a:spcPts val="4450"/>
              </a:lnSpc>
              <a:buNone/>
            </a:pPr>
            <a:r>
              <a:rPr lang="en-US" sz="2800" b="1" dirty="0">
                <a:solidFill>
                  <a:srgbClr val="1B1B27"/>
                </a:solidFill>
                <a:latin typeface="Raleway" pitchFamily="34" charset="0"/>
                <a:ea typeface="Raleway" pitchFamily="34" charset="-122"/>
                <a:cs typeface="Raleway" pitchFamily="34" charset="-120"/>
              </a:rPr>
              <a:t>Attachment of Virtual Asset Claims Under the Korean Civil Execution Act</a:t>
            </a:r>
            <a:endParaRPr lang="en-US" sz="2800" b="1" dirty="0"/>
          </a:p>
        </p:txBody>
      </p:sp>
      <p:sp>
        <p:nvSpPr>
          <p:cNvPr id="8" name="Text 6"/>
          <p:cNvSpPr/>
          <p:nvPr/>
        </p:nvSpPr>
        <p:spPr>
          <a:xfrm>
            <a:off x="562122" y="1341120"/>
            <a:ext cx="13214838" cy="2148364"/>
          </a:xfrm>
          <a:prstGeom prst="rect">
            <a:avLst/>
          </a:prstGeom>
          <a:noFill/>
          <a:ln/>
        </p:spPr>
        <p:txBody>
          <a:bodyPr wrap="square" lIns="0" tIns="0" rIns="0" bIns="0" rtlCol="0" anchor="t"/>
          <a:lstStyle/>
          <a:p>
            <a:pPr algn="l" latinLnBrk="0">
              <a:lnSpc>
                <a:spcPct val="107000"/>
              </a:lnSpc>
              <a:spcAft>
                <a:spcPts val="800"/>
              </a:spcAft>
            </a:pPr>
            <a:r>
              <a:rPr lang="en-US" altLang="ko-KR" sz="1600" b="1" kern="0" dirty="0">
                <a:effectLst/>
                <a:latin typeface="Times New Roman" panose="02020603050405020304" pitchFamily="18" charset="0"/>
                <a:ea typeface="굴림" panose="020B0600000101010101" pitchFamily="50" charset="-127"/>
                <a:cs typeface="Times New Roman" panose="02020603050405020304" pitchFamily="18" charset="0"/>
              </a:rPr>
              <a:t>Civil Enforcement via Claim Attachment</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In the context of private debts and civil judgments, there is no special statute exclusively addressing virtual assets. Creditors and courts have therefore analogized virtual assets to intangible claims for enforcement purposes</a:t>
            </a:r>
            <a:r>
              <a:rPr lang="en-US" altLang="ko-KR" sz="1600" kern="0"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The prevailing legal practice is to attach the </a:t>
            </a:r>
            <a:r>
              <a:rPr lang="en-US" altLang="ko-KR" sz="1600" b="1" kern="0" dirty="0">
                <a:effectLst/>
                <a:latin typeface="Times New Roman" panose="02020603050405020304" pitchFamily="18" charset="0"/>
                <a:ea typeface="굴림" panose="020B0600000101010101" pitchFamily="50" charset="-127"/>
                <a:cs typeface="Times New Roman" panose="02020603050405020304" pitchFamily="18" charset="0"/>
              </a:rPr>
              <a:t>debtor’s claim against the exchange or custodian holding the virtual asset</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rather than the virtual asset itself. In other words, if a judgment debtor has cryptocurrency deposited with a Korean exchange, the creditor will seek to garnish the debtor’s </a:t>
            </a:r>
            <a:r>
              <a:rPr lang="en-US" altLang="ko-KR" sz="1600" b="1" kern="0" dirty="0">
                <a:effectLst/>
                <a:latin typeface="Times New Roman" panose="02020603050405020304" pitchFamily="18" charset="0"/>
                <a:ea typeface="굴림" panose="020B0600000101010101" pitchFamily="50" charset="-127"/>
                <a:cs typeface="Times New Roman" panose="02020603050405020304" pitchFamily="18" charset="0"/>
              </a:rPr>
              <a:t>right to withdraw or receive that cryptocurrency</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from the exchange</a:t>
            </a:r>
            <a:r>
              <a:rPr lang="en-US" altLang="ko-KR" sz="1600" kern="0"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This is procedurally done under the Korean Civil Execution Act provisions for attaching claims (</a:t>
            </a:r>
            <a:r>
              <a:rPr lang="ko-KR"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채권압류</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treating the exchange as a third-party obligor (</a:t>
            </a:r>
            <a:r>
              <a:rPr lang="ko-KR"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가압류채무자</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Once the court issues an attachment order against the claim, the exchange (as garnishee) is prohibited from returning the asset to the debtor and must eventually deliver the asset (or its value) to the creditor to satisfy the debt</a:t>
            </a:r>
            <a:r>
              <a:rPr lang="en-US" altLang="ko-KR" sz="1600" kern="0"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a:t>
            </a:r>
            <a:endParaRPr lang="ko-KR" altLang="ko-KR"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p>
            <a:pPr algn="l" latinLnBrk="0">
              <a:lnSpc>
                <a:spcPct val="107000"/>
              </a:lnSpc>
              <a:spcAft>
                <a:spcPts val="800"/>
              </a:spcAft>
            </a:pPr>
            <a:r>
              <a:rPr lang="en-US" altLang="ko-KR" sz="1600" b="1" kern="0" dirty="0">
                <a:effectLst/>
                <a:latin typeface="Times New Roman" panose="02020603050405020304" pitchFamily="18" charset="0"/>
                <a:ea typeface="굴림" panose="020B0600000101010101" pitchFamily="50" charset="-127"/>
                <a:cs typeface="Times New Roman" panose="02020603050405020304" pitchFamily="18" charset="0"/>
              </a:rPr>
              <a:t>Attachment of Claim vs. Asset</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It is critical to distinguish between </a:t>
            </a:r>
            <a:r>
              <a:rPr lang="en-US" altLang="ko-KR" sz="1600" b="1" kern="0" dirty="0">
                <a:effectLst/>
                <a:latin typeface="Times New Roman" panose="02020603050405020304" pitchFamily="18" charset="0"/>
                <a:ea typeface="굴림" panose="020B0600000101010101" pitchFamily="50" charset="-127"/>
                <a:cs typeface="Times New Roman" panose="02020603050405020304" pitchFamily="18" charset="0"/>
              </a:rPr>
              <a:t>attaching a claim to a virtual asset</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and directly attaching the virtual asset. In legal terms, what is being seized in civil proceedings is the debtor’s </a:t>
            </a:r>
            <a:r>
              <a:rPr lang="en-US" altLang="ko-KR" sz="1600" b="1" kern="0" dirty="0">
                <a:effectLst/>
                <a:latin typeface="Times New Roman" panose="02020603050405020304" pitchFamily="18" charset="0"/>
                <a:ea typeface="굴림" panose="020B0600000101010101" pitchFamily="50" charset="-127"/>
                <a:cs typeface="Times New Roman" panose="02020603050405020304" pitchFamily="18" charset="0"/>
              </a:rPr>
              <a:t>right to claim delivery of the virtual asset</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from the exchange, which is a form of </a:t>
            </a:r>
            <a:r>
              <a:rPr lang="en-US" altLang="ko-KR" sz="1600" b="1" kern="0" dirty="0">
                <a:effectLst/>
                <a:latin typeface="Times New Roman" panose="02020603050405020304" pitchFamily="18" charset="0"/>
                <a:ea typeface="굴림" panose="020B0600000101010101" pitchFamily="50" charset="-127"/>
                <a:cs typeface="Times New Roman" panose="02020603050405020304" pitchFamily="18" charset="0"/>
              </a:rPr>
              <a:t>intangible claim (</a:t>
            </a:r>
            <a:r>
              <a:rPr lang="ko-KR" altLang="ko-KR" sz="1600" b="1" kern="0" dirty="0">
                <a:effectLst/>
                <a:latin typeface="Times New Roman" panose="02020603050405020304" pitchFamily="18" charset="0"/>
                <a:ea typeface="굴림" panose="020B0600000101010101" pitchFamily="50" charset="-127"/>
                <a:cs typeface="Times New Roman" panose="02020603050405020304" pitchFamily="18" charset="0"/>
              </a:rPr>
              <a:t>채권</a:t>
            </a:r>
            <a:r>
              <a:rPr lang="en-US" altLang="ko-KR" sz="1600" b="1" kern="0" dirty="0">
                <a:effectLst/>
                <a:latin typeface="Times New Roman" panose="02020603050405020304" pitchFamily="18" charset="0"/>
                <a:ea typeface="굴림" panose="020B0600000101010101" pitchFamily="50" charset="-127"/>
                <a:cs typeface="Times New Roman" panose="02020603050405020304" pitchFamily="18" charset="0"/>
              </a:rPr>
              <a:t>)</a:t>
            </a:r>
            <a:r>
              <a:rPr lang="en-US" altLang="ko-KR" sz="1600" kern="0"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The actual cryptocurrency remains in the custody of the exchange, but it is “frozen” by virtue of the attachment order served on the exchange. The exchange assumes a legal duty akin to a garnishee in a bank account seizure: it must not allow any withdrawals or transfers of the asset to the debtor once it has been served with the order</a:t>
            </a:r>
            <a:r>
              <a:rPr lang="en-US" altLang="ko-KR" sz="1600" kern="0"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The debtor’s right in the crypto is thereby encumbered. This method leverages the cooperation of the intermediary to ensure the asset’s value is preserved for execution. By contrast, a direct attachment of the cryptocurrency (if it were attempted) would imply seizing a thing that is not in the possession of any third party – a far more challenging scenario addressed in the next section.</a:t>
            </a:r>
            <a:endParaRPr lang="ko-KR" altLang="ko-KR"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p>
            <a:pPr algn="l" latinLnBrk="0">
              <a:lnSpc>
                <a:spcPct val="107000"/>
              </a:lnSpc>
              <a:spcAft>
                <a:spcPts val="800"/>
              </a:spcAft>
            </a:pP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In practice, Korean courts have recognized that the </a:t>
            </a:r>
            <a:r>
              <a:rPr lang="en-US" altLang="ko-KR" sz="1600" b="1" kern="0" dirty="0">
                <a:effectLst/>
                <a:latin typeface="Times New Roman" panose="02020603050405020304" pitchFamily="18" charset="0"/>
                <a:ea typeface="굴림" panose="020B0600000101010101" pitchFamily="50" charset="-127"/>
                <a:cs typeface="Times New Roman" panose="02020603050405020304" pitchFamily="18" charset="0"/>
              </a:rPr>
              <a:t>relationship between an exchange and its user</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with respect to crypto is contractual, often likened to a deposit or custody arrangement. However, since cryptocurrency is not a “thing” under the Korean Civil Act, the user’s interest is not a possessory right in specific coins but rather a </a:t>
            </a:r>
            <a:r>
              <a:rPr lang="en-US" altLang="ko-KR" sz="1600" b="1" kern="0" dirty="0">
                <a:effectLst/>
                <a:latin typeface="Times New Roman" panose="02020603050405020304" pitchFamily="18" charset="0"/>
                <a:ea typeface="굴림" panose="020B0600000101010101" pitchFamily="50" charset="-127"/>
                <a:cs typeface="Times New Roman" panose="02020603050405020304" pitchFamily="18" charset="0"/>
              </a:rPr>
              <a:t>personal claim against the exchange</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for an equivalent amount of cryptocurrency</a:t>
            </a:r>
            <a:r>
              <a:rPr lang="en-US" altLang="ko-KR" sz="1600" kern="0"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a:t>
            </a:r>
            <a:endParaRPr lang="ko-KR" altLang="ko-KR"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p>
            <a:pPr algn="l" latinLnBrk="0">
              <a:lnSpc>
                <a:spcPct val="107000"/>
              </a:lnSpc>
              <a:spcAft>
                <a:spcPts val="800"/>
              </a:spcAft>
            </a:pP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It demonstrates that, at least where the crypto is held by an identifiable third party, the existing legal tools (attachment of a claim and subsequent sale) can be used to reach the asset’s value. The court explicitly acknowledged the unique nature of virtual assets but operated within the Civil Execution Act’s framework by treating the asset as an object of a claim</a:t>
            </a:r>
            <a:r>
              <a:rPr lang="en-US" altLang="ko-KR" sz="1600" kern="0"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This approach is effective </a:t>
            </a:r>
            <a:r>
              <a:rPr lang="en-US" altLang="ko-KR" sz="1600" b="1" kern="0" dirty="0">
                <a:effectLst/>
                <a:latin typeface="Times New Roman" panose="02020603050405020304" pitchFamily="18" charset="0"/>
                <a:ea typeface="굴림" panose="020B0600000101010101" pitchFamily="50" charset="-127"/>
                <a:cs typeface="Times New Roman" panose="02020603050405020304" pitchFamily="18" charset="0"/>
              </a:rPr>
              <a:t>only so long as the asset remains with a cooperative third party</a:t>
            </a:r>
            <a:r>
              <a:rPr lang="en-US" altLang="ko-KR" sz="1600" kern="0" dirty="0">
                <a:effectLst/>
                <a:latin typeface="Times New Roman" panose="02020603050405020304" pitchFamily="18" charset="0"/>
                <a:ea typeface="굴림" panose="020B0600000101010101" pitchFamily="50" charset="-127"/>
                <a:cs typeface="Times New Roman" panose="02020603050405020304" pitchFamily="18" charset="0"/>
              </a:rPr>
              <a:t> like an exchange. Under these circumstances, ownership and enforceability are clear: the debtor is the owner of the asset (via their contractual rights), and the attachment transfers the enforcement rights to the creditor, while the exchange’s compliance ensures the asset can be realized for payment. It is a pragmatic workaround that achieves the goal of enforcement without needing new legislation, but it leaves open the question of assets outside the exchange system.</a:t>
            </a:r>
            <a:endParaRPr lang="ko-KR" altLang="ko-KR"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p:txBody>
      </p:sp>
    </p:spTree>
    <p:extLst>
      <p:ext uri="{BB962C8B-B14F-4D97-AF65-F5344CB8AC3E}">
        <p14:creationId xmlns:p14="http://schemas.microsoft.com/office/powerpoint/2010/main" val="3812920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7">
    <p:spTree>
      <p:nvGrpSpPr>
        <p:cNvPr id="1" name=""/>
        <p:cNvGrpSpPr/>
        <p:nvPr/>
      </p:nvGrpSpPr>
      <p:grpSpPr>
        <a:xfrm>
          <a:off x="0" y="0"/>
          <a:ext cx="0" cy="0"/>
          <a:chOff x="0" y="0"/>
          <a:chExt cx="0" cy="0"/>
        </a:xfrm>
      </p:grpSpPr>
      <p:sp>
        <p:nvSpPr>
          <p:cNvPr id="2" name="Text 0"/>
          <p:cNvSpPr/>
          <p:nvPr/>
        </p:nvSpPr>
        <p:spPr>
          <a:xfrm>
            <a:off x="793790" y="1814155"/>
            <a:ext cx="9877306" cy="708779"/>
          </a:xfrm>
          <a:prstGeom prst="rect">
            <a:avLst/>
          </a:prstGeom>
          <a:noFill/>
          <a:ln/>
        </p:spPr>
        <p:txBody>
          <a:bodyPr wrap="none" lIns="0" tIns="0" rIns="0" bIns="0" rtlCol="0" anchor="t"/>
          <a:lstStyle/>
          <a:p>
            <a:pPr marL="0" indent="0">
              <a:lnSpc>
                <a:spcPts val="5550"/>
              </a:lnSpc>
              <a:buNone/>
            </a:pPr>
            <a:r>
              <a:rPr lang="en-US" sz="4450" dirty="0">
                <a:solidFill>
                  <a:srgbClr val="1B1B27"/>
                </a:solidFill>
                <a:latin typeface="Raleway" pitchFamily="34" charset="0"/>
                <a:ea typeface="Raleway" pitchFamily="34" charset="-122"/>
                <a:cs typeface="Raleway" pitchFamily="34" charset="-120"/>
              </a:rPr>
              <a:t>Legislative Approaches (Comparative)</a:t>
            </a:r>
            <a:endParaRPr lang="en-US" sz="4450" dirty="0"/>
          </a:p>
        </p:txBody>
      </p:sp>
      <p:sp>
        <p:nvSpPr>
          <p:cNvPr id="3" name="Text 1"/>
          <p:cNvSpPr/>
          <p:nvPr/>
        </p:nvSpPr>
        <p:spPr>
          <a:xfrm>
            <a:off x="793790" y="3089910"/>
            <a:ext cx="2835235" cy="354330"/>
          </a:xfrm>
          <a:prstGeom prst="rect">
            <a:avLst/>
          </a:prstGeom>
          <a:noFill/>
          <a:ln/>
        </p:spPr>
        <p:txBody>
          <a:bodyPr wrap="none" lIns="0" tIns="0" rIns="0" bIns="0" rtlCol="0" anchor="t"/>
          <a:lstStyle/>
          <a:p>
            <a:pPr marL="0" indent="0">
              <a:lnSpc>
                <a:spcPts val="2750"/>
              </a:lnSpc>
              <a:buNone/>
            </a:pPr>
            <a:r>
              <a:rPr lang="en-US" sz="2200" dirty="0">
                <a:solidFill>
                  <a:srgbClr val="1B1B27"/>
                </a:solidFill>
                <a:latin typeface="Raleway" pitchFamily="34" charset="0"/>
                <a:ea typeface="Raleway" pitchFamily="34" charset="-122"/>
                <a:cs typeface="Raleway" pitchFamily="34" charset="-120"/>
              </a:rPr>
              <a:t>U.S. – UCC Article 12</a:t>
            </a:r>
            <a:endParaRPr lang="en-US" sz="2200" dirty="0"/>
          </a:p>
        </p:txBody>
      </p:sp>
      <p:sp>
        <p:nvSpPr>
          <p:cNvPr id="4" name="Text 2"/>
          <p:cNvSpPr/>
          <p:nvPr/>
        </p:nvSpPr>
        <p:spPr>
          <a:xfrm>
            <a:off x="793790" y="3671054"/>
            <a:ext cx="6244709" cy="2540318"/>
          </a:xfrm>
          <a:prstGeom prst="rect">
            <a:avLst/>
          </a:prstGeom>
          <a:noFill/>
          <a:ln/>
        </p:spPr>
        <p:txBody>
          <a:bodyPr wrap="square" lIns="0" tIns="0" rIns="0" bIns="0" rtlCol="0" anchor="t"/>
          <a:lstStyle/>
          <a:p>
            <a:pPr marL="0" indent="0" latinLnBrk="0">
              <a:lnSpc>
                <a:spcPts val="2850"/>
              </a:lnSpc>
              <a:buNone/>
            </a:pPr>
            <a:r>
              <a:rPr lang="en-US" sz="1750" dirty="0">
                <a:solidFill>
                  <a:srgbClr val="3C3939"/>
                </a:solidFill>
                <a:latin typeface="Roboto" pitchFamily="34" charset="0"/>
                <a:ea typeface="Roboto" pitchFamily="34" charset="-122"/>
                <a:cs typeface="Roboto" pitchFamily="34" charset="-120"/>
              </a:rPr>
              <a:t>The Uniform Commercial Code was updated in 2022 to address digital assets. </a:t>
            </a:r>
            <a:r>
              <a:rPr lang="en-US" sz="1750" b="1" dirty="0">
                <a:solidFill>
                  <a:srgbClr val="3C3939"/>
                </a:solidFill>
                <a:latin typeface="Roboto" pitchFamily="34" charset="0"/>
                <a:ea typeface="Roboto" pitchFamily="34" charset="-122"/>
                <a:cs typeface="Roboto" pitchFamily="34" charset="-120"/>
              </a:rPr>
              <a:t>Article 12</a:t>
            </a:r>
            <a:r>
              <a:rPr lang="en-US" sz="1750" dirty="0">
                <a:solidFill>
                  <a:srgbClr val="3C3939"/>
                </a:solidFill>
                <a:latin typeface="Roboto" pitchFamily="34" charset="0"/>
                <a:ea typeface="Roboto" pitchFamily="34" charset="-122"/>
                <a:cs typeface="Roboto" pitchFamily="34" charset="-120"/>
              </a:rPr>
              <a:t> defines "controllable electronic records" (covering cryptocurrencies, NFTs, etc.) and provides rules for their transfer and for security interests in them. Notably, it introduces the concept of </a:t>
            </a:r>
            <a:r>
              <a:rPr lang="en-US" sz="1750" b="1" dirty="0">
                <a:solidFill>
                  <a:srgbClr val="3C3939"/>
                </a:solidFill>
                <a:latin typeface="Roboto" pitchFamily="34" charset="0"/>
                <a:ea typeface="Roboto" pitchFamily="34" charset="-122"/>
                <a:cs typeface="Roboto" pitchFamily="34" charset="-120"/>
              </a:rPr>
              <a:t>control</a:t>
            </a:r>
            <a:r>
              <a:rPr lang="en-US" sz="1750" dirty="0">
                <a:solidFill>
                  <a:srgbClr val="3C3939"/>
                </a:solidFill>
                <a:latin typeface="Roboto" pitchFamily="34" charset="0"/>
                <a:ea typeface="Roboto" pitchFamily="34" charset="-122"/>
                <a:cs typeface="Roboto" pitchFamily="34" charset="-120"/>
              </a:rPr>
              <a:t> as a way to perfect a security interest (analogous to possession for intangibles).</a:t>
            </a:r>
            <a:endParaRPr lang="en-US" sz="1750" dirty="0"/>
          </a:p>
        </p:txBody>
      </p:sp>
      <p:sp>
        <p:nvSpPr>
          <p:cNvPr id="5" name="Text 3"/>
          <p:cNvSpPr/>
          <p:nvPr/>
        </p:nvSpPr>
        <p:spPr>
          <a:xfrm>
            <a:off x="7599521" y="3089910"/>
            <a:ext cx="3378160" cy="354330"/>
          </a:xfrm>
          <a:prstGeom prst="rect">
            <a:avLst/>
          </a:prstGeom>
          <a:noFill/>
          <a:ln/>
        </p:spPr>
        <p:txBody>
          <a:bodyPr wrap="none" lIns="0" tIns="0" rIns="0" bIns="0" rtlCol="0" anchor="t"/>
          <a:lstStyle/>
          <a:p>
            <a:pPr marL="0" indent="0">
              <a:lnSpc>
                <a:spcPts val="2750"/>
              </a:lnSpc>
              <a:buNone/>
            </a:pPr>
            <a:r>
              <a:rPr lang="en-US" sz="2200" dirty="0">
                <a:solidFill>
                  <a:srgbClr val="1B1B27"/>
                </a:solidFill>
                <a:latin typeface="Raleway" pitchFamily="34" charset="0"/>
                <a:ea typeface="Raleway" pitchFamily="34" charset="-122"/>
                <a:cs typeface="Raleway" pitchFamily="34" charset="-120"/>
              </a:rPr>
              <a:t>UNIDROIT Principles 2023</a:t>
            </a:r>
            <a:endParaRPr lang="en-US" sz="2200" dirty="0"/>
          </a:p>
        </p:txBody>
      </p:sp>
      <p:sp>
        <p:nvSpPr>
          <p:cNvPr id="6" name="Text 4"/>
          <p:cNvSpPr/>
          <p:nvPr/>
        </p:nvSpPr>
        <p:spPr>
          <a:xfrm>
            <a:off x="7599521" y="3671054"/>
            <a:ext cx="6244709" cy="2540318"/>
          </a:xfrm>
          <a:prstGeom prst="rect">
            <a:avLst/>
          </a:prstGeom>
          <a:noFill/>
          <a:ln/>
        </p:spPr>
        <p:txBody>
          <a:bodyPr wrap="square" lIns="0" tIns="0" rIns="0" bIns="0" rtlCol="0" anchor="t"/>
          <a:lstStyle/>
          <a:p>
            <a:pPr marL="0" indent="0" latinLnBrk="0">
              <a:lnSpc>
                <a:spcPts val="2850"/>
              </a:lnSpc>
              <a:buNone/>
            </a:pPr>
            <a:r>
              <a:rPr lang="en-US" sz="1750" dirty="0">
                <a:solidFill>
                  <a:srgbClr val="3C3939"/>
                </a:solidFill>
                <a:latin typeface="Roboto" pitchFamily="34" charset="0"/>
                <a:ea typeface="Roboto" pitchFamily="34" charset="-122"/>
                <a:cs typeface="Roboto" pitchFamily="34" charset="-120"/>
              </a:rPr>
              <a:t>An international effort led by UNIDROIT established </a:t>
            </a:r>
            <a:r>
              <a:rPr lang="en-US" sz="1750" b="1" dirty="0">
                <a:solidFill>
                  <a:srgbClr val="3C3939"/>
                </a:solidFill>
                <a:latin typeface="Roboto" pitchFamily="34" charset="0"/>
                <a:ea typeface="Roboto" pitchFamily="34" charset="-122"/>
                <a:cs typeface="Roboto" pitchFamily="34" charset="-120"/>
              </a:rPr>
              <a:t>Principles on Digital Assets and Private Law</a:t>
            </a:r>
            <a:r>
              <a:rPr lang="en-US" sz="1750" dirty="0">
                <a:solidFill>
                  <a:srgbClr val="3C3939"/>
                </a:solidFill>
                <a:latin typeface="Roboto" pitchFamily="34" charset="0"/>
                <a:ea typeface="Roboto" pitchFamily="34" charset="-122"/>
                <a:cs typeface="Roboto" pitchFamily="34" charset="-120"/>
              </a:rPr>
              <a:t>. These principles broadly define digital assets and set out basic rules for ownership, transfer, and third-party effectiveness, aiming for global harmonization. They endorse using "control" as a key concept and encourage legal systems to recognize digital assets as objects of property rights.</a:t>
            </a:r>
            <a:endParaRPr lang="en-US" sz="175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DFBC434140BFB4F8C0920F7C08F8836" ma:contentTypeVersion="25" ma:contentTypeDescription="Create a new document." ma:contentTypeScope="" ma:versionID="98b5e9e4d99dcdb0d0b4d63ef2f235f4">
  <xsd:schema xmlns:xsd="http://www.w3.org/2001/XMLSchema" xmlns:xs="http://www.w3.org/2001/XMLSchema" xmlns:p="http://schemas.microsoft.com/office/2006/metadata/properties" xmlns:ns2="1df04fd7-7c47-4838-8290-c52492add04a" xmlns:ns3="4798ff29-8bf1-47a9-abe4-3ab95d3a1097" xmlns:ns4="985ec44e-1bab-4c0b-9df0-6ba128686fc9" xmlns:ns5="http://schemas.microsoft.com/sharepoint/v4" targetNamespace="http://schemas.microsoft.com/office/2006/metadata/properties" ma:root="true" ma:fieldsID="839368b1b5dfe7c0984cde20731a6cea" ns2:_="" ns3:_="" ns4:_="" ns5:_="">
    <xsd:import namespace="1df04fd7-7c47-4838-8290-c52492add04a"/>
    <xsd:import namespace="4798ff29-8bf1-47a9-abe4-3ab95d3a1097"/>
    <xsd:import namespace="985ec44e-1bab-4c0b-9df0-6ba128686fc9"/>
    <xsd:import namespace="http://schemas.microsoft.com/sharepoint/v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b2nc" minOccurs="0"/>
                <xsd:element ref="ns2:_x0070_hf7" minOccurs="0"/>
                <xsd:element ref="ns2:s5jh" minOccurs="0"/>
                <xsd:element ref="ns2:MediaLengthInSeconds" minOccurs="0"/>
                <xsd:element ref="ns2:ContentandPurpose" minOccurs="0"/>
                <xsd:element ref="ns2:Presenter" minOccurs="0"/>
                <xsd:element ref="ns2:lcf76f155ced4ddcb4097134ff3c332f" minOccurs="0"/>
                <xsd:element ref="ns4:TaxCatchAll" minOccurs="0"/>
                <xsd:element ref="ns5:IconOverlay"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df04fd7-7c47-4838-8290-c52492add0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b2nc" ma:index="20" nillable="true" ma:displayName="Title (Short)" ma:internalName="b2nc">
      <xsd:simpleType>
        <xsd:restriction base="dms:Text"/>
      </xsd:simpleType>
    </xsd:element>
    <xsd:element name="_x0070_hf7" ma:index="21" nillable="true" ma:displayName="Topic (Short)" ma:format="Dropdown" ma:internalName="_x0070_hf7">
      <xsd:complexType>
        <xsd:complexContent>
          <xsd:extension base="dms:MultiChoiceFillIn">
            <xsd:sequence>
              <xsd:element name="Value" maxOccurs="unbounded" minOccurs="0" nillable="true">
                <xsd:simpleType>
                  <xsd:union memberTypes="dms:Text">
                    <xsd:simpleType>
                      <xsd:restriction base="dms:Choice">
                        <xsd:enumeration value="CISG"/>
                        <xsd:enumeration value="UNCITRAL"/>
                        <xsd:enumeration value="Mediation"/>
                        <xsd:enumeration value="MSMEs"/>
                        <xsd:enumeration value="ISDS"/>
                        <xsd:enumeration value="Arbitration"/>
                        <xsd:enumeration value="Security"/>
                        <xsd:enumeration value="Procurement/PPPs"/>
                        <xsd:enumeration value="ODR"/>
                        <xsd:enumeration value="Transport"/>
                      </xsd:restriction>
                    </xsd:simpleType>
                  </xsd:union>
                </xsd:simpleType>
              </xsd:element>
            </xsd:sequence>
          </xsd:extension>
        </xsd:complexContent>
      </xsd:complexType>
    </xsd:element>
    <xsd:element name="s5jh" ma:index="22" nillable="true" ma:displayName="Presented" ma:format="DateOnly" ma:internalName="s5jh">
      <xsd:simpleType>
        <xsd:restriction base="dms:DateTime"/>
      </xsd:simpleType>
    </xsd:element>
    <xsd:element name="MediaLengthInSeconds" ma:index="23" nillable="true" ma:displayName="Length (seconds)" ma:internalName="MediaLengthInSeconds" ma:readOnly="true">
      <xsd:simpleType>
        <xsd:restriction base="dms:Unknown"/>
      </xsd:simpleType>
    </xsd:element>
    <xsd:element name="ContentandPurpose" ma:index="24" nillable="true" ma:displayName="Event" ma:format="Dropdown" ma:internalName="ContentandPurpose">
      <xsd:simpleType>
        <xsd:restriction base="dms:Note">
          <xsd:maxLength value="255"/>
        </xsd:restriction>
      </xsd:simpleType>
    </xsd:element>
    <xsd:element name="Presenter" ma:index="25" nillable="true" ma:displayName="Presenter" ma:internalName="Presenter">
      <xsd:complexType>
        <xsd:complexContent>
          <xsd:extension base="dms:MultiChoiceFillIn">
            <xsd:sequence>
              <xsd:element name="Value" maxOccurs="unbounded" minOccurs="0" nillable="true">
                <xsd:simpleType>
                  <xsd:union memberTypes="dms:Text">
                    <xsd:simpleType>
                      <xsd:restriction base="dms:Choice">
                        <xsd:enumeration value="CASTELLANI, Luca"/>
                        <xsd:enumeration value="KOMINDR, Athita"/>
                        <xsd:enumeration value="JOUBIN-BRET, Anna"/>
                        <xsd:enumeration value="CANAFOGLIA, Monica"/>
                        <xsd:enumeration value="BRUNO POLLERO, Marianela"/>
                        <xsd:enumeration value="MONTINERI, Corinne"/>
                        <xsd:enumeration value="PROBST, David"/>
                        <xsd:enumeration value="LEE, Jae Sung"/>
                        <xsd:enumeration value="SCHEIDL-KORNIS, Lucia"/>
                        <xsd:enumeration value="MUSAYEVA, Samira"/>
                        <xsd:enumeration value="NICHOLAS, Caroline"/>
                        <xsd:enumeration value="KNIEPER, Judith"/>
                        <xsd:enumeration value="PARK, Issey"/>
                        <xsd:enumeration value="ESTRELLA FARIA, Angelo"/>
                      </xsd:restriction>
                    </xsd:simpleType>
                  </xsd:union>
                </xsd:simpleType>
              </xsd:element>
            </xsd:sequence>
          </xsd:extension>
        </xsd:complexContent>
      </xsd:complex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798ff29-8bf1-47a9-abe4-3ab95d3a109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8" nillable="true" ma:displayName="Taxonomy Catch All Column" ma:hidden="true" ma:list="{5e6fb967-ab67-4e86-83b6-9be08f868a75}" ma:internalName="TaxCatchAll" ma:showField="CatchAllData" ma:web="4798ff29-8bf1-47a9-abe4-3ab95d3a109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x0070_hf7 xmlns="1df04fd7-7c47-4838-8290-c52492add04a" xsi:nil="true"/>
    <IconOverlay xmlns="http://schemas.microsoft.com/sharepoint/v4" xsi:nil="true"/>
    <s5jh xmlns="1df04fd7-7c47-4838-8290-c52492add04a" xsi:nil="true"/>
    <TaxCatchAll xmlns="985ec44e-1bab-4c0b-9df0-6ba128686fc9" xsi:nil="true"/>
    <lcf76f155ced4ddcb4097134ff3c332f xmlns="1df04fd7-7c47-4838-8290-c52492add04a">
      <Terms xmlns="http://schemas.microsoft.com/office/infopath/2007/PartnerControls"/>
    </lcf76f155ced4ddcb4097134ff3c332f>
    <b2nc xmlns="1df04fd7-7c47-4838-8290-c52492add04a" xsi:nil="true"/>
    <Presenter xmlns="1df04fd7-7c47-4838-8290-c52492add04a" xsi:nil="true"/>
    <ContentandPurpose xmlns="1df04fd7-7c47-4838-8290-c52492add04a" xsi:nil="true"/>
  </documentManagement>
</p:properties>
</file>

<file path=customXml/itemProps1.xml><?xml version="1.0" encoding="utf-8"?>
<ds:datastoreItem xmlns:ds="http://schemas.openxmlformats.org/officeDocument/2006/customXml" ds:itemID="{5F5A8F0A-64B0-4BB5-BF4A-E13A7B6F0047}"/>
</file>

<file path=customXml/itemProps2.xml><?xml version="1.0" encoding="utf-8"?>
<ds:datastoreItem xmlns:ds="http://schemas.openxmlformats.org/officeDocument/2006/customXml" ds:itemID="{9643A4CA-F902-456D-8A94-24A18F1E3173}"/>
</file>

<file path=customXml/itemProps3.xml><?xml version="1.0" encoding="utf-8"?>
<ds:datastoreItem xmlns:ds="http://schemas.openxmlformats.org/officeDocument/2006/customXml" ds:itemID="{89B7BBE4-4B49-4FA6-AA70-64F49265EBC0}"/>
</file>

<file path=docProps/app.xml><?xml version="1.0" encoding="utf-8"?>
<Properties xmlns="http://schemas.openxmlformats.org/officeDocument/2006/extended-properties" xmlns:vt="http://schemas.openxmlformats.org/officeDocument/2006/docPropsVTypes">
  <TotalTime>147</TotalTime>
  <Words>2672</Words>
  <Application>Microsoft Office PowerPoint</Application>
  <PresentationFormat>사용자 지정</PresentationFormat>
  <Paragraphs>106</Paragraphs>
  <Slides>13</Slides>
  <Notes>11</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13</vt:i4>
      </vt:variant>
    </vt:vector>
  </HeadingPairs>
  <TitlesOfParts>
    <vt:vector size="21" baseType="lpstr">
      <vt:lpstr>HY헤드라인M</vt:lpstr>
      <vt:lpstr>Raleway</vt:lpstr>
      <vt:lpstr>Times New Roman</vt:lpstr>
      <vt:lpstr>Arial</vt:lpstr>
      <vt:lpstr>Roboto</vt:lpstr>
      <vt:lpstr>맑은 고딕</vt:lpstr>
      <vt:lpstr>SourceHanSerifJP-Bold</vt:lpstr>
      <vt:lpstr>Office Theme</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동규 김</cp:lastModifiedBy>
  <cp:revision>12</cp:revision>
  <cp:lastPrinted>2025-02-10T10:02:02Z</cp:lastPrinted>
  <dcterms:created xsi:type="dcterms:W3CDTF">2025-02-09T02:44:32Z</dcterms:created>
  <dcterms:modified xsi:type="dcterms:W3CDTF">2025-02-11T15:03:29Z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0x0101001DFBC434140BFB4F8C0920F7C08F8836</vt:lpwstr>
  </property>
</Properties>
</file>