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3" r:id="rId3"/>
    <p:sldId id="259" r:id="rId4"/>
    <p:sldId id="258" r:id="rId5"/>
    <p:sldId id="261" r:id="rId6"/>
    <p:sldId id="262" r:id="rId7"/>
    <p:sldId id="264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4662"/>
  </p:normalViewPr>
  <p:slideViewPr>
    <p:cSldViewPr snapToGrid="0">
      <p:cViewPr varScale="1">
        <p:scale>
          <a:sx n="109" d="100"/>
          <a:sy n="109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6E467-7A38-46D2-A525-003174CC61EE}" type="datetimeFigureOut">
              <a:rPr lang="en-US" smtClean="0"/>
              <a:t>2/7/25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58548-30F9-4A04-939B-CD4B41F4D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54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6FB48-53BA-4BD1-829C-91E3550601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5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66D49-9A82-CC8D-9270-8C7890E27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4A1165-3BF7-AF83-CBFB-FE5501270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ACB65-FA9E-4E24-3958-4A13AF9AC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23A73-7C32-4432-721C-B15286283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8D5E3-98A9-5894-A1DB-A02D68D0F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680D1-EA8D-9DD1-A477-A44326158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C590E-5F9F-BC2B-4083-DE828513D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A2579-C832-92D5-8028-77E14EF8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EEFCE-4764-C9A6-3CCC-F07515BB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13E4D-055F-E58A-B919-BD9C32434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3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F25149-1A9C-6098-5FFD-22BEDDED3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00270C-ADDB-344B-9D3C-5F4585BF3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6DDE9-8BF5-D214-5340-3BD93C6AE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E081C-4BCE-44A7-F76F-C4169BD02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9F755-E1B7-5F8B-8546-24B65A86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6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FDD02-4D55-1FB1-73FD-400ED8754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21FF9-2C20-7AB5-9FAB-430F5ED9A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1DBDC-9761-B9D7-4B0E-DA41F962D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10CA8-BFC0-28F9-BD76-BDF2598E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549B0-2B33-74B7-89AE-B2F2D1FD2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1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055D-0BE6-AED0-9BB9-A1E800BBA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C1F47-793C-7107-93C9-6D414EEEF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5CF3B-691A-F91B-B126-7B6381A03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EB8BC-FEEE-0C02-F04B-B6C3B1C33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483AE-E80C-2811-E30C-1C515F25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8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41C2D-355B-CEBB-0191-A03771D83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DB602-0B27-7DE6-5550-D0788109E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D58E0-40AA-AD94-C67A-004A8712F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0A63D-8F6D-5D05-AD88-88DD3C8DA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3E8DE5-A86F-CD15-FA46-99A6A5A3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DD4F8-AD3F-C174-EEA1-8A974EE1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5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72F11-2FA1-453A-CF40-56AE6FC38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77BF0-EF42-B08E-F54E-9DCFAF955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8D661-807F-BBA4-5E6A-AACD98C2C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D4CF8C-3165-E86C-9280-3585F14AF0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FA142-5C43-4373-AA72-9C117429D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2FC475-859B-8882-A002-79663A4A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F10DCA-CDE4-1D93-5D60-F373CE2A2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D636C3-2ACB-C9B6-682F-98A3E9B99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7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4C18-D3AC-9893-C998-E6A392822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71FF1-63A0-DC73-F081-EF03D28F7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9B325-34C7-FDEE-DEED-68E197254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66642B-A934-489B-12F4-C18F2E371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A00642-1A4F-4115-9BE6-7E3068E3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2736AE-B178-5567-32B2-D7E69568C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5D04A-BCF9-A855-F2F2-82052F70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5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02203-8F67-4C7B-3DEC-5F162490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5A52E-68B2-15F2-E7A9-61CFE8FF9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5D03D-20A8-EF13-ABEC-35237B536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499FE-F6EF-D199-E4C1-DF2BD1DE8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C9EF4-18A0-2E63-1718-96B7EB236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CC7A9-F9E1-9583-F4F5-50781CE4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6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04FE9-3A02-1485-D981-FDBA1D4CC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DD7A39-E91F-8B8B-3033-9DFB25206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CE6B5E-35DF-4C46-4347-B18925894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13DD1B-01E6-74DE-7038-36B21DD72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5E61D-FEA2-E6D6-47AD-AC223A732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A079E-96BA-EA7D-E262-2594DDEC7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2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63B53E-8A9B-D2BF-5BEC-805454DF0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33C14-C82F-F74D-DD31-F866C0A0E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ED3C6-00DD-D3E5-7BBA-E088DDF797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5F6360-988F-431A-947B-251941144E38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28757-C1C7-75B0-6022-919FF02F74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7B8E-F4CC-5722-9F44-518504D8CF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D7EF18-B34F-4E9A-966A-920907CE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2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3EA893A-1CF8-2923-1402-D3A4075D8837}"/>
              </a:ext>
            </a:extLst>
          </p:cNvPr>
          <p:cNvSpPr txBox="1"/>
          <p:nvPr/>
        </p:nvSpPr>
        <p:spPr>
          <a:xfrm>
            <a:off x="514350" y="4011003"/>
            <a:ext cx="9033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Franklin Gothic Book" panose="020B0503020102020204" pitchFamily="34" charset="0"/>
              </a:rPr>
              <a:t>Türkiye’s</a:t>
            </a:r>
            <a:r>
              <a:rPr lang="en-US" sz="3200" b="1" dirty="0">
                <a:latin typeface="Franklin Gothic Book" panose="020B0503020102020204" pitchFamily="34" charset="0"/>
              </a:rPr>
              <a:t> Journey of Secured Transactions Reform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989FE5-FB86-ADE1-D8C4-F7159B0A1FAE}"/>
              </a:ext>
            </a:extLst>
          </p:cNvPr>
          <p:cNvSpPr txBox="1"/>
          <p:nvPr/>
        </p:nvSpPr>
        <p:spPr>
          <a:xfrm>
            <a:off x="6435969" y="4746635"/>
            <a:ext cx="524168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Mehmet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Mücahit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Arvas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LLM, PhD</a:t>
            </a:r>
          </a:p>
          <a:p>
            <a:r>
              <a:rPr lang="en-US" sz="2000" dirty="0"/>
              <a:t>marvas legal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0CF43B6-D786-4B9C-59F6-60353AB60E18}"/>
              </a:ext>
            </a:extLst>
          </p:cNvPr>
          <p:cNvSpPr/>
          <p:nvPr/>
        </p:nvSpPr>
        <p:spPr>
          <a:xfrm>
            <a:off x="5820032" y="-1"/>
            <a:ext cx="6371968" cy="370359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0E87B7-1846-DE01-5D51-ECB47AC19854}"/>
              </a:ext>
            </a:extLst>
          </p:cNvPr>
          <p:cNvSpPr txBox="1"/>
          <p:nvPr/>
        </p:nvSpPr>
        <p:spPr>
          <a:xfrm>
            <a:off x="6088277" y="140225"/>
            <a:ext cx="583547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UNCITRAL Colloquium on Navigating the New Era of Digital Finance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9EB50F-DB0B-8CD8-70D8-DC48F58EEDCD}"/>
              </a:ext>
            </a:extLst>
          </p:cNvPr>
          <p:cNvSpPr txBox="1"/>
          <p:nvPr/>
        </p:nvSpPr>
        <p:spPr>
          <a:xfrm>
            <a:off x="6096000" y="2428803"/>
            <a:ext cx="5622840" cy="1361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AU" sz="2600" b="1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SECURED TRANSACTIONS REFORMS BY STATES AND INTERNATIONAL ORGANIZATIONS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UNCITRAL | UNIDO Knowledge Hub">
            <a:extLst>
              <a:ext uri="{FF2B5EF4-FFF2-40B4-BE49-F238E27FC236}">
                <a16:creationId xmlns:a16="http://schemas.microsoft.com/office/drawing/2014/main" id="{AA07EC11-7EB6-9FE9-1355-AB081EC4C6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69" y="592431"/>
            <a:ext cx="2159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14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37019-C1FB-158D-2AA6-AAA7493A0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0670" y="365760"/>
            <a:ext cx="6503670" cy="6126480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ABF8F6-C388-CED9-DFFE-3DA93C39C062}"/>
              </a:ext>
            </a:extLst>
          </p:cNvPr>
          <p:cNvSpPr/>
          <p:nvPr/>
        </p:nvSpPr>
        <p:spPr>
          <a:xfrm>
            <a:off x="0" y="23971"/>
            <a:ext cx="5006340" cy="68340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1F3D31B-E864-B45F-A3DA-8DA983A3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" y="365760"/>
            <a:ext cx="4381500" cy="6126480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FFC000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COMPARISON</a:t>
            </a:r>
            <a:endParaRPr lang="en-US" sz="4000" dirty="0"/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3C28A367-907D-42BD-D4C4-C2795B0B2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149944"/>
              </p:ext>
            </p:extLst>
          </p:nvPr>
        </p:nvGraphicFramePr>
        <p:xfrm>
          <a:off x="5063490" y="0"/>
          <a:ext cx="7128509" cy="676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5857">
                  <a:extLst>
                    <a:ext uri="{9D8B030D-6E8A-4147-A177-3AD203B41FA5}">
                      <a16:colId xmlns:a16="http://schemas.microsoft.com/office/drawing/2014/main" val="3647950580"/>
                    </a:ext>
                  </a:extLst>
                </a:gridCol>
                <a:gridCol w="2306326">
                  <a:extLst>
                    <a:ext uri="{9D8B030D-6E8A-4147-A177-3AD203B41FA5}">
                      <a16:colId xmlns:a16="http://schemas.microsoft.com/office/drawing/2014/main" val="617071477"/>
                    </a:ext>
                  </a:extLst>
                </a:gridCol>
                <a:gridCol w="2306326">
                  <a:extLst>
                    <a:ext uri="{9D8B030D-6E8A-4147-A177-3AD203B41FA5}">
                      <a16:colId xmlns:a16="http://schemas.microsoft.com/office/drawing/2014/main" val="2486266808"/>
                    </a:ext>
                  </a:extLst>
                </a:gridCol>
              </a:tblGrid>
              <a:tr h="307464"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>
                          <a:effectLst/>
                        </a:rPr>
                        <a:t>SIMILARITIES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 dirty="0">
                          <a:effectLst/>
                        </a:rPr>
                        <a:t>MSTL</a:t>
                      </a:r>
                      <a:endParaRPr lang="tr-TR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 dirty="0">
                          <a:effectLst/>
                        </a:rPr>
                        <a:t>Turkish Law</a:t>
                      </a:r>
                      <a:endParaRPr lang="tr-TR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2107542"/>
                  </a:ext>
                </a:extLst>
              </a:tr>
              <a:tr h="614929">
                <a:tc>
                  <a:txBody>
                    <a:bodyPr/>
                    <a:lstStyle/>
                    <a:p>
                      <a:r>
                        <a:rPr lang="en-US" sz="1200" kern="100" dirty="0">
                          <a:effectLst/>
                        </a:rPr>
                        <a:t>Purpose</a:t>
                      </a:r>
                      <a:endParaRPr lang="tr-TR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Access to finance via non-possessory security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Access to finance via non-possessory security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1076560"/>
                  </a:ext>
                </a:extLst>
              </a:tr>
              <a:tr h="614929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Types of Movables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Existing &amp; future (floating) movable property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Existing &amp; future movable property and rights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5482635"/>
                  </a:ext>
                </a:extLst>
              </a:tr>
              <a:tr h="307464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Functional Approach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Security right definition 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Security right definition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8175199"/>
                  </a:ext>
                </a:extLst>
              </a:tr>
              <a:tr h="1537321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Scope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Every transaction except Professional banking transactions, valuable movable assets such as ship, aircraft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Every transaction except FOREX, valuable movable assets such as ship, aircraft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2838016"/>
                  </a:ext>
                </a:extLst>
              </a:tr>
              <a:tr h="614929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Description of Asset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General description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General description + specific description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6819429"/>
                  </a:ext>
                </a:extLst>
              </a:tr>
              <a:tr h="307464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Proceed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Proceed and replacement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Proceed and replacement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075598"/>
                  </a:ext>
                </a:extLst>
              </a:tr>
              <a:tr h="614929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Publicity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Registry &amp; Special Registry &amp; Possession &amp; control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registry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2350789"/>
                  </a:ext>
                </a:extLst>
              </a:tr>
              <a:tr h="1229858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Essential Elements of Security Agreement 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Parties, obligation, description of assets 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Parties, obligation, debt amount, maximum amount, description of assets, type of currency and registry fee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4189275"/>
                  </a:ext>
                </a:extLst>
              </a:tr>
              <a:tr h="614929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Priority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prior tempore, potior jure &amp; Possession &amp; Control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 dirty="0">
                          <a:effectLst/>
                        </a:rPr>
                        <a:t>prior tempore, </a:t>
                      </a:r>
                      <a:r>
                        <a:rPr lang="en-US" sz="1200" kern="100" dirty="0" err="1">
                          <a:effectLst/>
                        </a:rPr>
                        <a:t>potior</a:t>
                      </a:r>
                      <a:r>
                        <a:rPr lang="en-US" sz="1200" kern="100" dirty="0">
                          <a:effectLst/>
                        </a:rPr>
                        <a:t> jure</a:t>
                      </a:r>
                      <a:endParaRPr lang="tr-TR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156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642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37019-C1FB-158D-2AA6-AAA7493A0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0670" y="365760"/>
            <a:ext cx="6503670" cy="6126480"/>
          </a:xfrm>
        </p:spPr>
        <p:txBody>
          <a:bodyPr/>
          <a:lstStyle/>
          <a:p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ABF8F6-C388-CED9-DFFE-3DA93C39C062}"/>
              </a:ext>
            </a:extLst>
          </p:cNvPr>
          <p:cNvSpPr/>
          <p:nvPr/>
        </p:nvSpPr>
        <p:spPr>
          <a:xfrm>
            <a:off x="0" y="23971"/>
            <a:ext cx="5006340" cy="68340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1F3D31B-E864-B45F-A3DA-8DA983A3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" y="365760"/>
            <a:ext cx="4381500" cy="6126480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FFC000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COMPARISON</a:t>
            </a:r>
            <a:endParaRPr lang="en-US" sz="4000" dirty="0"/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B5337F38-EA09-6CD4-63C6-FC286868B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382867"/>
              </p:ext>
            </p:extLst>
          </p:nvPr>
        </p:nvGraphicFramePr>
        <p:xfrm>
          <a:off x="5063490" y="23969"/>
          <a:ext cx="7128510" cy="68340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5858">
                  <a:extLst>
                    <a:ext uri="{9D8B030D-6E8A-4147-A177-3AD203B41FA5}">
                      <a16:colId xmlns:a16="http://schemas.microsoft.com/office/drawing/2014/main" val="66730216"/>
                    </a:ext>
                  </a:extLst>
                </a:gridCol>
                <a:gridCol w="2306326">
                  <a:extLst>
                    <a:ext uri="{9D8B030D-6E8A-4147-A177-3AD203B41FA5}">
                      <a16:colId xmlns:a16="http://schemas.microsoft.com/office/drawing/2014/main" val="38041032"/>
                    </a:ext>
                  </a:extLst>
                </a:gridCol>
                <a:gridCol w="2306326">
                  <a:extLst>
                    <a:ext uri="{9D8B030D-6E8A-4147-A177-3AD203B41FA5}">
                      <a16:colId xmlns:a16="http://schemas.microsoft.com/office/drawing/2014/main" val="1900332792"/>
                    </a:ext>
                  </a:extLst>
                </a:gridCol>
              </a:tblGrid>
              <a:tr h="402001">
                <a:tc>
                  <a:txBody>
                    <a:bodyPr/>
                    <a:lstStyle/>
                    <a:p>
                      <a:pPr algn="ctr"/>
                      <a:r>
                        <a:rPr lang="en-US" sz="1200" kern="100">
                          <a:effectLst/>
                        </a:rPr>
                        <a:t>DIFFIRENCES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MSTL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Turkish Law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5644876"/>
                  </a:ext>
                </a:extLst>
              </a:tr>
              <a:tr h="804004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Functional Approach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Yes 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No applicable in practice No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5521386"/>
                  </a:ext>
                </a:extLst>
              </a:tr>
              <a:tr h="402001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Security Agreement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No need to be approved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Need to be approved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3774029"/>
                  </a:ext>
                </a:extLst>
              </a:tr>
              <a:tr h="402001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Creation of Security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Signing by debtor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Registering 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583243"/>
                  </a:ext>
                </a:extLst>
              </a:tr>
              <a:tr h="804004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Parties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No restriction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Only banks and commercial entities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81635"/>
                  </a:ext>
                </a:extLst>
              </a:tr>
              <a:tr h="402001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Registry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Notice based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Create the right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813973"/>
                  </a:ext>
                </a:extLst>
              </a:tr>
              <a:tr h="804004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Publicity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Registry &amp; Special registry &amp; Control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Registry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0490260"/>
                  </a:ext>
                </a:extLst>
              </a:tr>
              <a:tr h="402001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Form of security agreement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informal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formal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614220"/>
                  </a:ext>
                </a:extLst>
              </a:tr>
              <a:tr h="1608006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Essential elements of security agreement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Parties, obligation, description of assets 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Parties, obligation, debt amount, maximum amount, description of assets, type of currency and registry fee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2182101"/>
                  </a:ext>
                </a:extLst>
              </a:tr>
              <a:tr h="804004"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Description of asset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>
                          <a:effectLst/>
                        </a:rPr>
                        <a:t>General description</a:t>
                      </a:r>
                      <a:endParaRPr lang="tr-TR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00" dirty="0">
                          <a:effectLst/>
                        </a:rPr>
                        <a:t>Specific &amp; general description</a:t>
                      </a:r>
                      <a:endParaRPr lang="tr-TR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 (CS Gövde)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3120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99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716D3-94C3-496D-463A-12155C8C2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Lack of Awareness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Lack of awareness on secured transactions in both public and private sectors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/>
              <a:t>Organizational Challenges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200" dirty="0"/>
              <a:t>Difficulty in identifying the relevant Ministry/Organization</a:t>
            </a:r>
          </a:p>
          <a:p>
            <a:r>
              <a:rPr lang="en-US" sz="2200" dirty="0"/>
              <a:t>Lack of co-ordination between Ministries and Organizations</a:t>
            </a:r>
          </a:p>
          <a:p>
            <a:r>
              <a:rPr lang="en-US" sz="2200" dirty="0"/>
              <a:t>Missing a holistic perspective on secured transactions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5AE61F-DE75-F2ED-337D-00E8F53FEDF9}"/>
              </a:ext>
            </a:extLst>
          </p:cNvPr>
          <p:cNvSpPr/>
          <p:nvPr/>
        </p:nvSpPr>
        <p:spPr>
          <a:xfrm>
            <a:off x="0" y="23971"/>
            <a:ext cx="12192000" cy="159402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32ED29-BF0C-E9D0-B2DF-C55AA0B01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28"/>
            <a:ext cx="10515600" cy="1325563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FFC000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CHALLENGES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616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716D3-94C3-496D-463A-12155C8C2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Bureaucratic Challenges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200" dirty="0"/>
              <a:t>The bureaucracy is so unfamiliar with the subject that we are left alone</a:t>
            </a:r>
          </a:p>
          <a:p>
            <a:r>
              <a:rPr lang="en-US" sz="2200" dirty="0"/>
              <a:t>The process was carried out entirely on our initiative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400" b="1" dirty="0"/>
              <a:t>Academic </a:t>
            </a:r>
            <a:r>
              <a:rPr lang="en-US" sz="2400" b="1" dirty="0" err="1"/>
              <a:t>Challanges</a:t>
            </a:r>
            <a:endParaRPr lang="en-US" sz="2400" b="1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200" dirty="0"/>
              <a:t>There were no articles, analysis, papers even now there are not many</a:t>
            </a:r>
          </a:p>
          <a:p>
            <a:r>
              <a:rPr lang="en-US" sz="2200" dirty="0"/>
              <a:t>Civil Law jurisdiction</a:t>
            </a:r>
          </a:p>
          <a:p>
            <a:r>
              <a:rPr lang="en-US" sz="2200" dirty="0"/>
              <a:t>There have been criticisms that it is not in appropriate with Turkish law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5AE61F-DE75-F2ED-337D-00E8F53FEDF9}"/>
              </a:ext>
            </a:extLst>
          </p:cNvPr>
          <p:cNvSpPr/>
          <p:nvPr/>
        </p:nvSpPr>
        <p:spPr>
          <a:xfrm>
            <a:off x="0" y="23971"/>
            <a:ext cx="12192000" cy="159402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32ED29-BF0C-E9D0-B2DF-C55AA0B01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28"/>
            <a:ext cx="10515600" cy="1325563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FFC000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CHALLENGES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9686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716D3-94C3-496D-463A-12155C8C2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International Challenges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200" dirty="0"/>
              <a:t>Lack of coordination with relevant international organizations</a:t>
            </a:r>
          </a:p>
          <a:p>
            <a:r>
              <a:rPr lang="en-US" sz="2200" dirty="0"/>
              <a:t>Failure to provide information flow from international organizations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5AE61F-DE75-F2ED-337D-00E8F53FEDF9}"/>
              </a:ext>
            </a:extLst>
          </p:cNvPr>
          <p:cNvSpPr/>
          <p:nvPr/>
        </p:nvSpPr>
        <p:spPr>
          <a:xfrm>
            <a:off x="0" y="23971"/>
            <a:ext cx="12192000" cy="159402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32ED29-BF0C-E9D0-B2DF-C55AA0B01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28"/>
            <a:ext cx="10515600" cy="1325563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FFC000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CHALLENGES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11579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37019-C1FB-158D-2AA6-AAA7493A0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0670" y="365760"/>
            <a:ext cx="6503670" cy="6126480"/>
          </a:xfrm>
        </p:spPr>
        <p:txBody>
          <a:bodyPr/>
          <a:lstStyle/>
          <a:p>
            <a:r>
              <a:rPr lang="en-US" sz="2200" dirty="0"/>
              <a:t>Huge volume of digital assets trade</a:t>
            </a:r>
          </a:p>
          <a:p>
            <a:r>
              <a:rPr lang="en-US" sz="2200" dirty="0"/>
              <a:t>Challenges with identifying nature of VCC and digital assets</a:t>
            </a:r>
          </a:p>
          <a:p>
            <a:r>
              <a:rPr lang="en-US" sz="2200" dirty="0"/>
              <a:t>Limits to categorize them into movable assets</a:t>
            </a:r>
          </a:p>
          <a:p>
            <a:r>
              <a:rPr lang="en-US" sz="2200" dirty="0"/>
              <a:t>Limits to categorize them into rights</a:t>
            </a:r>
          </a:p>
          <a:p>
            <a:r>
              <a:rPr lang="en-US" sz="2200" dirty="0"/>
              <a:t>Challenges of Civil Property Law</a:t>
            </a:r>
          </a:p>
          <a:p>
            <a:r>
              <a:rPr lang="en-US" sz="2200" dirty="0"/>
              <a:t>Third category of asset?</a:t>
            </a:r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ABF8F6-C388-CED9-DFFE-3DA93C39C062}"/>
              </a:ext>
            </a:extLst>
          </p:cNvPr>
          <p:cNvSpPr/>
          <p:nvPr/>
        </p:nvSpPr>
        <p:spPr>
          <a:xfrm>
            <a:off x="0" y="23971"/>
            <a:ext cx="5006340" cy="68340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1F3D31B-E864-B45F-A3DA-8DA983A3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" y="365760"/>
            <a:ext cx="4381500" cy="6126480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FFC000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VCC and Digital Asset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01390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815C88D-1782-3691-1839-33075D92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1313303"/>
            <a:ext cx="3689865" cy="1325563"/>
          </a:xfrm>
        </p:spPr>
        <p:txBody>
          <a:bodyPr/>
          <a:lstStyle/>
          <a:p>
            <a:r>
              <a:rPr lang="en-US" b="1" dirty="0"/>
              <a:t>THANK YOU!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93AAB-C6C7-EA4D-CB64-A2900C6BD739}"/>
              </a:ext>
            </a:extLst>
          </p:cNvPr>
          <p:cNvSpPr/>
          <p:nvPr/>
        </p:nvSpPr>
        <p:spPr>
          <a:xfrm>
            <a:off x="4530983" y="300681"/>
            <a:ext cx="139700" cy="41529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27122FA-01EF-F7AA-7B99-1C5CF77811BA}"/>
              </a:ext>
            </a:extLst>
          </p:cNvPr>
          <p:cNvSpPr txBox="1">
            <a:spLocks/>
          </p:cNvSpPr>
          <p:nvPr/>
        </p:nvSpPr>
        <p:spPr>
          <a:xfrm>
            <a:off x="5235832" y="650521"/>
            <a:ext cx="5872892" cy="3699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Mehmet </a:t>
            </a:r>
            <a:r>
              <a:rPr lang="en-US" sz="2800" b="1" dirty="0" err="1"/>
              <a:t>Mücahit</a:t>
            </a:r>
            <a:r>
              <a:rPr lang="en-US" sz="2800" b="1" dirty="0"/>
              <a:t> </a:t>
            </a:r>
            <a:r>
              <a:rPr lang="en-US" sz="2800" b="1" dirty="0" err="1"/>
              <a:t>Arvas</a:t>
            </a:r>
            <a:r>
              <a:rPr lang="en-US" sz="2800" b="1" dirty="0"/>
              <a:t> LLM, PhD </a:t>
            </a:r>
          </a:p>
          <a:p>
            <a:r>
              <a:rPr lang="en-US" sz="2800" dirty="0"/>
              <a:t>marvas legal  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marvaslegal@gmail.com</a:t>
            </a:r>
          </a:p>
          <a:p>
            <a:r>
              <a:rPr lang="en-US" sz="2800" dirty="0"/>
              <a:t>mmarvas@gmail.com </a:t>
            </a:r>
          </a:p>
        </p:txBody>
      </p:sp>
    </p:spTree>
    <p:extLst>
      <p:ext uri="{BB962C8B-B14F-4D97-AF65-F5344CB8AC3E}">
        <p14:creationId xmlns:p14="http://schemas.microsoft.com/office/powerpoint/2010/main" val="655859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C434140BFB4F8C0920F7C08F8836" ma:contentTypeVersion="25" ma:contentTypeDescription="Create a new document." ma:contentTypeScope="" ma:versionID="98b5e9e4d99dcdb0d0b4d63ef2f235f4">
  <xsd:schema xmlns:xsd="http://www.w3.org/2001/XMLSchema" xmlns:xs="http://www.w3.org/2001/XMLSchema" xmlns:p="http://schemas.microsoft.com/office/2006/metadata/properties" xmlns:ns2="1df04fd7-7c47-4838-8290-c52492add04a" xmlns:ns3="4798ff29-8bf1-47a9-abe4-3ab95d3a1097" xmlns:ns4="985ec44e-1bab-4c0b-9df0-6ba128686fc9" xmlns:ns5="http://schemas.microsoft.com/sharepoint/v4" targetNamespace="http://schemas.microsoft.com/office/2006/metadata/properties" ma:root="true" ma:fieldsID="839368b1b5dfe7c0984cde20731a6cea" ns2:_="" ns3:_="" ns4:_="" ns5:_="">
    <xsd:import namespace="1df04fd7-7c47-4838-8290-c52492add04a"/>
    <xsd:import namespace="4798ff29-8bf1-47a9-abe4-3ab95d3a1097"/>
    <xsd:import namespace="985ec44e-1bab-4c0b-9df0-6ba128686fc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b2nc" minOccurs="0"/>
                <xsd:element ref="ns2:_x0070_hf7" minOccurs="0"/>
                <xsd:element ref="ns2:s5jh" minOccurs="0"/>
                <xsd:element ref="ns2:MediaLengthInSeconds" minOccurs="0"/>
                <xsd:element ref="ns2:ContentandPurpose" minOccurs="0"/>
                <xsd:element ref="ns2:Presenter" minOccurs="0"/>
                <xsd:element ref="ns2:lcf76f155ced4ddcb4097134ff3c332f" minOccurs="0"/>
                <xsd:element ref="ns4:TaxCatchAll" minOccurs="0"/>
                <xsd:element ref="ns5:IconOverlay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f04fd7-7c47-4838-8290-c52492add0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b2nc" ma:index="20" nillable="true" ma:displayName="Title (Short)" ma:internalName="b2nc">
      <xsd:simpleType>
        <xsd:restriction base="dms:Text"/>
      </xsd:simpleType>
    </xsd:element>
    <xsd:element name="_x0070_hf7" ma:index="21" nillable="true" ma:displayName="Topic (Short)" ma:format="Dropdown" ma:internalName="_x0070_hf7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CISG"/>
                        <xsd:enumeration value="UNCITRAL"/>
                        <xsd:enumeration value="Mediation"/>
                        <xsd:enumeration value="MSMEs"/>
                        <xsd:enumeration value="ISDS"/>
                        <xsd:enumeration value="Arbitration"/>
                        <xsd:enumeration value="Security"/>
                        <xsd:enumeration value="Procurement/PPPs"/>
                        <xsd:enumeration value="ODR"/>
                        <xsd:enumeration value="Transport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s5jh" ma:index="22" nillable="true" ma:displayName="Presented" ma:format="DateOnly" ma:internalName="s5jh">
      <xsd:simpleType>
        <xsd:restriction base="dms:DateTime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ContentandPurpose" ma:index="24" nillable="true" ma:displayName="Event" ma:format="Dropdown" ma:internalName="ContentandPurpose">
      <xsd:simpleType>
        <xsd:restriction base="dms:Note">
          <xsd:maxLength value="255"/>
        </xsd:restriction>
      </xsd:simpleType>
    </xsd:element>
    <xsd:element name="Presenter" ma:index="25" nillable="true" ma:displayName="Presenter" ma:internalName="Presenter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CASTELLANI, Luca"/>
                        <xsd:enumeration value="KOMINDR, Athita"/>
                        <xsd:enumeration value="JOUBIN-BRET, Anna"/>
                        <xsd:enumeration value="CANAFOGLIA, Monica"/>
                        <xsd:enumeration value="BRUNO POLLERO, Marianela"/>
                        <xsd:enumeration value="MONTINERI, Corinne"/>
                        <xsd:enumeration value="PROBST, David"/>
                        <xsd:enumeration value="LEE, Jae Sung"/>
                        <xsd:enumeration value="SCHEIDL-KORNIS, Lucia"/>
                        <xsd:enumeration value="MUSAYEVA, Samira"/>
                        <xsd:enumeration value="NICHOLAS, Caroline"/>
                        <xsd:enumeration value="KNIEPER, Judith"/>
                        <xsd:enumeration value="PARK, Issey"/>
                        <xsd:enumeration value="ESTRELLA FARIA, Angelo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98ff29-8bf1-47a9-abe4-3ab95d3a109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8" nillable="true" ma:displayName="Taxonomy Catch All Column" ma:hidden="true" ma:list="{5e6fb967-ab67-4e86-83b6-9be08f868a75}" ma:internalName="TaxCatchAll" ma:showField="CatchAllData" ma:web="4798ff29-8bf1-47a9-abe4-3ab95d3a10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70_hf7 xmlns="1df04fd7-7c47-4838-8290-c52492add04a" xsi:nil="true"/>
    <IconOverlay xmlns="http://schemas.microsoft.com/sharepoint/v4" xsi:nil="true"/>
    <s5jh xmlns="1df04fd7-7c47-4838-8290-c52492add04a" xsi:nil="true"/>
    <TaxCatchAll xmlns="985ec44e-1bab-4c0b-9df0-6ba128686fc9" xsi:nil="true"/>
    <lcf76f155ced4ddcb4097134ff3c332f xmlns="1df04fd7-7c47-4838-8290-c52492add04a">
      <Terms xmlns="http://schemas.microsoft.com/office/infopath/2007/PartnerControls"/>
    </lcf76f155ced4ddcb4097134ff3c332f>
    <b2nc xmlns="1df04fd7-7c47-4838-8290-c52492add04a" xsi:nil="true"/>
    <Presenter xmlns="1df04fd7-7c47-4838-8290-c52492add04a" xsi:nil="true"/>
    <ContentandPurpose xmlns="1df04fd7-7c47-4838-8290-c52492add04a" xsi:nil="true"/>
  </documentManagement>
</p:properties>
</file>

<file path=customXml/itemProps1.xml><?xml version="1.0" encoding="utf-8"?>
<ds:datastoreItem xmlns:ds="http://schemas.openxmlformats.org/officeDocument/2006/customXml" ds:itemID="{DFDD1EE0-1B40-4FE4-8A47-175D01D52D79}"/>
</file>

<file path=customXml/itemProps2.xml><?xml version="1.0" encoding="utf-8"?>
<ds:datastoreItem xmlns:ds="http://schemas.openxmlformats.org/officeDocument/2006/customXml" ds:itemID="{5DAA11D0-ADB8-4BD4-BA25-2B6D846FE75A}"/>
</file>

<file path=customXml/itemProps3.xml><?xml version="1.0" encoding="utf-8"?>
<ds:datastoreItem xmlns:ds="http://schemas.openxmlformats.org/officeDocument/2006/customXml" ds:itemID="{2B562AFF-A6D5-42F8-8FFB-26BBB989BBD8}"/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458</Words>
  <Application>Microsoft Macintosh PowerPoint</Application>
  <PresentationFormat>Geniş ekran</PresentationFormat>
  <Paragraphs>114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Franklin Gothic Book</vt:lpstr>
      <vt:lpstr>Times New Roman</vt:lpstr>
      <vt:lpstr>Office Theme</vt:lpstr>
      <vt:lpstr>PowerPoint Sunusu</vt:lpstr>
      <vt:lpstr>COMPARISON</vt:lpstr>
      <vt:lpstr>COMPARISON</vt:lpstr>
      <vt:lpstr>CHALLENGES</vt:lpstr>
      <vt:lpstr>CHALLENGES</vt:lpstr>
      <vt:lpstr>CHALLENGES</vt:lpstr>
      <vt:lpstr>VCC and Digital Asset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Cristina Castañeda</dc:creator>
  <cp:lastModifiedBy>Microsoft Office User</cp:lastModifiedBy>
  <cp:revision>10</cp:revision>
  <dcterms:created xsi:type="dcterms:W3CDTF">2024-11-08T21:16:20Z</dcterms:created>
  <dcterms:modified xsi:type="dcterms:W3CDTF">2025-02-07T14:10:33Z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0x0101001DFBC434140BFB4F8C0920F7C08F8836</vt:lpwstr>
  </property>
</Properties>
</file>