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56" r:id="rId3"/>
    <p:sldId id="269" r:id="rId4"/>
    <p:sldId id="268" r:id="rId5"/>
    <p:sldId id="270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3287B-4632-42AF-898C-E9FDB9FE8AAF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677E4-78E0-428D-95C5-42C3833EF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3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5FAF-30B8-4E8D-8D62-55B5B824E958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E60FF-FF53-487B-9D88-A1421FD7CE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60FF-FF53-487B-9D88-A1421FD7CE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8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60FF-FF53-487B-9D88-A1421FD7CE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60FF-FF53-487B-9D88-A1421FD7CE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4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60FF-FF53-487B-9D88-A1421FD7CE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3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60FF-FF53-487B-9D88-A1421FD7CE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1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213E52-7AD2-CB14-A658-D4039F1449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5760657"/>
          </a:xfrm>
          <a:solidFill>
            <a:schemeClr val="bg1">
              <a:lumMod val="95000"/>
            </a:schemeClr>
          </a:solidFill>
        </p:spPr>
        <p:txBody>
          <a:bodyPr tIns="182880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8444A-8360-A7E1-7AF7-FF94A9D12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119" y="1279667"/>
            <a:ext cx="6217920" cy="2387600"/>
          </a:xfrm>
        </p:spPr>
        <p:txBody>
          <a:bodyPr anchor="t" anchorCtr="0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B0137-7F57-F394-4A26-7E4ACE3E0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119" y="639382"/>
            <a:ext cx="6217920" cy="250903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378174F-519A-9BC8-11CB-99756C9FA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7239" y="5905501"/>
            <a:ext cx="1278989" cy="7853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807C9A-59C6-DBF5-95C7-649611CCA440}"/>
              </a:ext>
            </a:extLst>
          </p:cNvPr>
          <p:cNvSpPr txBox="1"/>
          <p:nvPr userDrawn="1"/>
        </p:nvSpPr>
        <p:spPr>
          <a:xfrm>
            <a:off x="9290150" y="6458814"/>
            <a:ext cx="238973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/>
              <a:t>goldbergkohn.com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D253B0-04FC-C11C-46E3-EC47217A0A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119" y="4363530"/>
            <a:ext cx="3721608" cy="10795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Aft>
                <a:spcPct val="0"/>
              </a:spcAft>
              <a:buNone/>
              <a:defRPr sz="1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66DE13-2124-0A41-743F-689F6E646E63}"/>
              </a:ext>
            </a:extLst>
          </p:cNvPr>
          <p:cNvCxnSpPr/>
          <p:nvPr userDrawn="1"/>
        </p:nvCxnSpPr>
        <p:spPr>
          <a:xfrm>
            <a:off x="679463" y="1046864"/>
            <a:ext cx="39188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2007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213E52-7AD2-CB14-A658-D4039F1449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5760657"/>
          </a:xfrm>
          <a:solidFill>
            <a:schemeClr val="bg1">
              <a:lumMod val="95000"/>
            </a:schemeClr>
          </a:solidFill>
        </p:spPr>
        <p:txBody>
          <a:bodyPr tIns="182880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8444A-8360-A7E1-7AF7-FF94A9D12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119" y="1279667"/>
            <a:ext cx="6217920" cy="2387600"/>
          </a:xfrm>
        </p:spPr>
        <p:txBody>
          <a:bodyPr anchor="t" anchorCtr="0">
            <a:no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B0137-7F57-F394-4A26-7E4ACE3E0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119" y="639382"/>
            <a:ext cx="6217920" cy="250903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378174F-519A-9BC8-11CB-99756C9FA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7239" y="5905501"/>
            <a:ext cx="1278989" cy="7853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807C9A-59C6-DBF5-95C7-649611CCA440}"/>
              </a:ext>
            </a:extLst>
          </p:cNvPr>
          <p:cNvSpPr txBox="1"/>
          <p:nvPr userDrawn="1"/>
        </p:nvSpPr>
        <p:spPr>
          <a:xfrm>
            <a:off x="9290150" y="6458814"/>
            <a:ext cx="238973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/>
              <a:t>goldbergkohn.com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D253B0-04FC-C11C-46E3-EC47217A0A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119" y="4363530"/>
            <a:ext cx="3721608" cy="1079500"/>
          </a:xfrm>
        </p:spPr>
        <p:txBody>
          <a:bodyPr/>
          <a:lstStyle>
            <a:lvl1pPr>
              <a:spcAft>
                <a:spcPts val="30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spcAft>
                <a:spcPct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spcAft>
                <a:spcPct val="0"/>
              </a:spcAft>
              <a:buNone/>
              <a:defRPr sz="100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66DE13-2124-0A41-743F-689F6E646E63}"/>
              </a:ext>
            </a:extLst>
          </p:cNvPr>
          <p:cNvCxnSpPr/>
          <p:nvPr userDrawn="1"/>
        </p:nvCxnSpPr>
        <p:spPr>
          <a:xfrm>
            <a:off x="679463" y="1046864"/>
            <a:ext cx="39188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296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EC0B-A6E1-632A-C589-2BA7DD50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10D8-C1AF-88C5-9C83-E3A9ED7AD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51" y="1536192"/>
            <a:ext cx="10895611" cy="4483608"/>
          </a:xfrm>
        </p:spPr>
        <p:txBody>
          <a:bodyPr/>
          <a:lstStyle>
            <a:lvl1pPr>
              <a:lnSpc>
                <a:spcPct val="130000"/>
              </a:lnSpc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AB5AD-8D83-52AB-D5A9-F73DE05F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5CD-08E4-48B0-B9AC-6595D68599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63B4461E-0E4E-3978-C565-4982B7543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0319" y="6404659"/>
            <a:ext cx="41148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en-US" sz="900"/>
            </a:lvl1pPr>
          </a:lstStyle>
          <a:p>
            <a:r>
              <a:rPr lang="en-US" dirty="0"/>
              <a:t>Goldberg Kohn  </a:t>
            </a:r>
            <a:r>
              <a:rPr lang="en-US" dirty="0">
                <a:solidFill>
                  <a:srgbClr val="009E3A"/>
                </a:solidFill>
              </a:rPr>
              <a:t>//</a:t>
            </a:r>
            <a:r>
              <a:rPr lang="en-US" dirty="0">
                <a:solidFill>
                  <a:srgbClr val="00802F"/>
                </a:solidFill>
              </a:rPr>
              <a:t>  </a:t>
            </a:r>
            <a:r>
              <a:rPr lang="en-US" dirty="0"/>
              <a:t>goldbergkohn.com</a:t>
            </a:r>
          </a:p>
        </p:txBody>
      </p:sp>
    </p:spTree>
    <p:extLst>
      <p:ext uri="{BB962C8B-B14F-4D97-AF65-F5344CB8AC3E}">
        <p14:creationId xmlns:p14="http://schemas.microsoft.com/office/powerpoint/2010/main" val="33796270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EC0B-A6E1-632A-C589-2BA7DD50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10D8-C1AF-88C5-9C83-E3A9ED7AD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51" y="1536192"/>
            <a:ext cx="8212963" cy="4483608"/>
          </a:xfrm>
        </p:spPr>
        <p:txBody>
          <a:bodyPr/>
          <a:lstStyle>
            <a:lvl1pPr>
              <a:lnSpc>
                <a:spcPct val="130000"/>
              </a:lnSpc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AB5AD-8D83-52AB-D5A9-F73DE05F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5CD-08E4-48B0-B9AC-6595D68599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63B4461E-0E4E-3978-C565-4982B7543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0319" y="6404659"/>
            <a:ext cx="41148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en-US" sz="900"/>
            </a:lvl1pPr>
          </a:lstStyle>
          <a:p>
            <a:r>
              <a:rPr lang="en-US" dirty="0"/>
              <a:t>Goldberg Kohn  </a:t>
            </a:r>
            <a:r>
              <a:rPr lang="en-US" dirty="0">
                <a:solidFill>
                  <a:srgbClr val="009E3A"/>
                </a:solidFill>
              </a:rPr>
              <a:t>//</a:t>
            </a:r>
            <a:r>
              <a:rPr lang="en-US" dirty="0">
                <a:solidFill>
                  <a:srgbClr val="00802F"/>
                </a:solidFill>
              </a:rPr>
              <a:t>  </a:t>
            </a:r>
            <a:r>
              <a:rPr lang="en-US" dirty="0"/>
              <a:t>goldbergkohn.com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809D68-F95B-135A-105A-E88ACEC0A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93364" y="1727962"/>
            <a:ext cx="1693799" cy="4291838"/>
          </a:xfrm>
        </p:spPr>
        <p:txBody>
          <a:bodyPr/>
          <a:lstStyle>
            <a:lvl1pPr>
              <a:lnSpc>
                <a:spcPct val="110000"/>
              </a:lnSpc>
              <a:spcAft>
                <a:spcPct val="0"/>
              </a:spcAft>
              <a:defRPr>
                <a:solidFill>
                  <a:schemeClr val="accent6"/>
                </a:solidFill>
                <a:latin typeface="+mj-lt"/>
              </a:defRPr>
            </a:lvl1pPr>
            <a:lvl3pPr marL="284162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318062-9990-724C-6707-7C217D76C52F}"/>
              </a:ext>
            </a:extLst>
          </p:cNvPr>
          <p:cNvCxnSpPr/>
          <p:nvPr userDrawn="1"/>
        </p:nvCxnSpPr>
        <p:spPr>
          <a:xfrm flipH="1" flipV="1">
            <a:off x="9692640" y="1686729"/>
            <a:ext cx="0" cy="43777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14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6ECA24-D168-CCF5-DF34-8F9BF80856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3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24FB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772023-EFDD-DCFB-4030-6CA464781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325880" y="-1"/>
            <a:ext cx="10866120" cy="687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9325-DA49-2DB8-3D1F-B6E75008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52538"/>
            <a:ext cx="7315200" cy="2286191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638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772A7-123F-ADE5-E765-165458F06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325880" y="-1"/>
            <a:ext cx="10866120" cy="687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9325-DA49-2DB8-3D1F-B6E75008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52538"/>
            <a:ext cx="7315200" cy="2286191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657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56A4-50BF-EE22-7EB4-3ABE19FD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1" y="408255"/>
            <a:ext cx="10880604" cy="842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662D8-8CD2-BA8B-859D-FAC85832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5CD-08E4-48B0-B9AC-6595D68599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2378F1BD-1AB5-010F-C0CD-8F0B634AE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0319" y="6404659"/>
            <a:ext cx="41148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en-US" sz="900"/>
            </a:lvl1pPr>
          </a:lstStyle>
          <a:p>
            <a:r>
              <a:rPr lang="en-US" dirty="0"/>
              <a:t>Goldberg Kohn  </a:t>
            </a:r>
            <a:r>
              <a:rPr lang="en-US" dirty="0">
                <a:solidFill>
                  <a:srgbClr val="009E3A"/>
                </a:solidFill>
              </a:rPr>
              <a:t>//</a:t>
            </a:r>
            <a:r>
              <a:rPr lang="en-US" dirty="0">
                <a:solidFill>
                  <a:srgbClr val="00802F"/>
                </a:solidFill>
              </a:rPr>
              <a:t>  </a:t>
            </a:r>
            <a:r>
              <a:rPr lang="en-US" dirty="0"/>
              <a:t>goldbergkohn.com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48119D7-E52D-B03A-C958-B7ECD7B6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51" y="1536192"/>
            <a:ext cx="5145388" cy="4483608"/>
          </a:xfrm>
        </p:spPr>
        <p:txBody>
          <a:bodyPr/>
          <a:lstStyle>
            <a:lvl1pPr>
              <a:lnSpc>
                <a:spcPct val="130000"/>
              </a:lnSpc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AE94063-72E8-141E-10C4-B0674875DA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41775" y="1536192"/>
            <a:ext cx="5145388" cy="4483608"/>
          </a:xfrm>
        </p:spPr>
        <p:txBody>
          <a:bodyPr/>
          <a:lstStyle>
            <a:lvl1pPr>
              <a:lnSpc>
                <a:spcPct val="130000"/>
              </a:lnSpc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5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AD39-D5A0-5490-66A6-9C81C34E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74087-1367-9698-1D41-44F12DBF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5CD-08E4-48B0-B9AC-6595D68599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57859300-7E59-C617-5A82-D3677D75E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0319" y="6404659"/>
            <a:ext cx="41148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en-US" sz="900"/>
            </a:lvl1pPr>
          </a:lstStyle>
          <a:p>
            <a:r>
              <a:rPr lang="en-US" dirty="0"/>
              <a:t>Goldberg Kohn  </a:t>
            </a:r>
            <a:r>
              <a:rPr lang="en-US" dirty="0">
                <a:solidFill>
                  <a:srgbClr val="009E3A"/>
                </a:solidFill>
              </a:rPr>
              <a:t>//</a:t>
            </a:r>
            <a:r>
              <a:rPr lang="en-US" dirty="0">
                <a:solidFill>
                  <a:srgbClr val="00802F"/>
                </a:solidFill>
              </a:rPr>
              <a:t>  </a:t>
            </a:r>
            <a:r>
              <a:rPr lang="en-US" dirty="0"/>
              <a:t>goldbergkohn.com</a:t>
            </a:r>
          </a:p>
        </p:txBody>
      </p:sp>
    </p:spTree>
    <p:extLst>
      <p:ext uri="{BB962C8B-B14F-4D97-AF65-F5344CB8AC3E}">
        <p14:creationId xmlns:p14="http://schemas.microsoft.com/office/powerpoint/2010/main" val="42560449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3CC62-2E3B-B3CE-B624-56F051CC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5CD-08E4-48B0-B9AC-6595D68599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674675B2-366B-C337-2411-EA3B2D837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0319" y="6404659"/>
            <a:ext cx="41148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en-US" sz="900"/>
            </a:lvl1pPr>
          </a:lstStyle>
          <a:p>
            <a:r>
              <a:rPr lang="en-US" dirty="0"/>
              <a:t>Goldberg Kohn  </a:t>
            </a:r>
            <a:r>
              <a:rPr lang="en-US" dirty="0">
                <a:solidFill>
                  <a:srgbClr val="009E3A"/>
                </a:solidFill>
              </a:rPr>
              <a:t>//</a:t>
            </a:r>
            <a:r>
              <a:rPr lang="en-US" dirty="0">
                <a:solidFill>
                  <a:srgbClr val="00802F"/>
                </a:solidFill>
              </a:rPr>
              <a:t>  </a:t>
            </a:r>
            <a:r>
              <a:rPr lang="en-US" dirty="0"/>
              <a:t>goldbergkohn.com</a:t>
            </a:r>
          </a:p>
        </p:txBody>
      </p:sp>
    </p:spTree>
    <p:extLst>
      <p:ext uri="{BB962C8B-B14F-4D97-AF65-F5344CB8AC3E}">
        <p14:creationId xmlns:p14="http://schemas.microsoft.com/office/powerpoint/2010/main" val="31784829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D21E5B4-9B06-9CB7-2F91-2C4F593ED17C}"/>
              </a:ext>
            </a:extLst>
          </p:cNvPr>
          <p:cNvGrpSpPr/>
          <p:nvPr userDrawn="1"/>
        </p:nvGrpSpPr>
        <p:grpSpPr>
          <a:xfrm>
            <a:off x="0" y="0"/>
            <a:ext cx="12192000" cy="1389887"/>
            <a:chOff x="0" y="0"/>
            <a:chExt cx="12192000" cy="13898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6E7893-8D66-538B-FCB3-36C430BDCE9F}"/>
                </a:ext>
              </a:extLst>
            </p:cNvPr>
            <p:cNvSpPr/>
            <p:nvPr userDrawn="1"/>
          </p:nvSpPr>
          <p:spPr>
            <a:xfrm>
              <a:off x="0" y="0"/>
              <a:ext cx="12192000" cy="13898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F1F7C36-6E36-E07C-BDE8-29B4AC6E1B77}"/>
                </a:ext>
              </a:extLst>
            </p:cNvPr>
            <p:cNvSpPr/>
            <p:nvPr userDrawn="1"/>
          </p:nvSpPr>
          <p:spPr>
            <a:xfrm rot="5400000">
              <a:off x="0" y="0"/>
              <a:ext cx="783772" cy="783772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6B921-249A-2F5A-F394-9B34B792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1" y="408255"/>
            <a:ext cx="10895612" cy="8425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7369E-00CC-1FC4-3209-A66A1E192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51" y="1534590"/>
            <a:ext cx="10895611" cy="4485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E410D-4AEC-4208-F04F-568D14484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8544" y="6404659"/>
            <a:ext cx="297656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D205CD-08E4-48B0-B9AC-6595D68599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717CE4-0A51-AADF-A69E-19D5CE061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0319" y="6404659"/>
            <a:ext cx="41148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en-US" sz="900"/>
            </a:lvl1pPr>
          </a:lstStyle>
          <a:p>
            <a:r>
              <a:rPr lang="en-US" dirty="0"/>
              <a:t>Goldberg Kohn  </a:t>
            </a:r>
            <a:r>
              <a:rPr lang="en-US" dirty="0">
                <a:solidFill>
                  <a:srgbClr val="009E3A"/>
                </a:solidFill>
              </a:rPr>
              <a:t>//</a:t>
            </a:r>
            <a:r>
              <a:rPr lang="en-US" dirty="0">
                <a:solidFill>
                  <a:srgbClr val="00802F"/>
                </a:solidFill>
              </a:rPr>
              <a:t>  </a:t>
            </a:r>
            <a:r>
              <a:rPr lang="en-US" dirty="0"/>
              <a:t>goldbergkohn.com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337CBA7-135C-68C3-0FA6-0731D451A28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85800" y="6345137"/>
            <a:ext cx="361951" cy="2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1" r:id="rId5"/>
    <p:sldLayoutId id="2147483658" r:id="rId6"/>
    <p:sldLayoutId id="2147483652" r:id="rId7"/>
    <p:sldLayoutId id="2147483654" r:id="rId8"/>
    <p:sldLayoutId id="2147483655" r:id="rId9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ct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4163" algn="l" defTabSz="914400" rtl="0" eaLnBrk="1" latinLnBrk="0" hangingPunct="1">
        <a:lnSpc>
          <a:spcPct val="120000"/>
        </a:lnSpc>
        <a:spcBef>
          <a:spcPct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33363" algn="l" defTabSz="914400" rtl="0" eaLnBrk="1" latinLnBrk="0" hangingPunct="1">
        <a:lnSpc>
          <a:spcPct val="120000"/>
        </a:lnSpc>
        <a:spcBef>
          <a:spcPct val="0"/>
        </a:spcBef>
        <a:spcAft>
          <a:spcPts val="4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23838" algn="l" defTabSz="914400" rtl="0" eaLnBrk="1" latinLnBrk="0" hangingPunct="1">
        <a:lnSpc>
          <a:spcPct val="120000"/>
        </a:lnSpc>
        <a:spcBef>
          <a:spcPct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4725" indent="-233363" algn="l" defTabSz="914400" rtl="0" eaLnBrk="1" latinLnBrk="0" hangingPunct="1">
        <a:lnSpc>
          <a:spcPct val="120000"/>
        </a:lnSpc>
        <a:spcBef>
          <a:spcPct val="0"/>
        </a:spcBef>
        <a:spcAft>
          <a:spcPts val="40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2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pos="7299" userDrawn="1">
          <p15:clr>
            <a:srgbClr val="F26B43"/>
          </p15:clr>
        </p15:guide>
        <p15:guide id="4" orient="horz" pos="789" userDrawn="1">
          <p15:clr>
            <a:srgbClr val="F26B43"/>
          </p15:clr>
        </p15:guide>
        <p15:guide id="5" orient="horz" pos="2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lue and green background&#10;&#10;Description automatically generated">
            <a:extLst>
              <a:ext uri="{FF2B5EF4-FFF2-40B4-BE49-F238E27FC236}">
                <a16:creationId xmlns:a16="http://schemas.microsoft.com/office/drawing/2014/main" id="{CF0A7825-3D5A-09AA-CE73-DB9BB52813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4581" b="14581"/>
          <a:stretch>
            <a:fillRect/>
          </a:stretch>
        </p:blipFill>
        <p:spPr>
          <a:xfrm>
            <a:off x="0" y="0"/>
            <a:ext cx="12191999" cy="5760657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7EB796-CC3D-0C52-3E33-1FDDAF2F7B3F}"/>
              </a:ext>
            </a:extLst>
          </p:cNvPr>
          <p:cNvSpPr/>
          <p:nvPr/>
        </p:nvSpPr>
        <p:spPr>
          <a:xfrm>
            <a:off x="0" y="-13665"/>
            <a:ext cx="10954512" cy="5785995"/>
          </a:xfrm>
          <a:prstGeom prst="rect">
            <a:avLst/>
          </a:prstGeom>
          <a:gradFill flip="none" rotWithShape="1">
            <a:gsLst>
              <a:gs pos="33000">
                <a:srgbClr val="F4F4F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77CE6AD4-63DB-138A-984C-1A93F816C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118" y="1844444"/>
            <a:ext cx="8009807" cy="1633862"/>
          </a:xfrm>
        </p:spPr>
        <p:txBody>
          <a:bodyPr/>
          <a:lstStyle/>
          <a:p>
            <a:r>
              <a:rPr lang="en-US" dirty="0" smtClean="0"/>
              <a:t>Observations on Promoting Cross-Border Trade Finance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56CC75-B103-76EA-9B94-92D7B6A6A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119" y="639382"/>
            <a:ext cx="6217920" cy="250903"/>
          </a:xfrm>
        </p:spPr>
        <p:txBody>
          <a:bodyPr/>
          <a:lstStyle/>
          <a:p>
            <a:r>
              <a:rPr lang="en-US" sz="1600" dirty="0" smtClean="0"/>
              <a:t>February 21, 2025</a:t>
            </a:r>
            <a:endParaRPr lang="en-US" sz="1600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A4C8DEF-F4CD-3E8E-C36C-0BC34B029A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119" y="4363530"/>
            <a:ext cx="3721608" cy="1079500"/>
          </a:xfrm>
        </p:spPr>
        <p:txBody>
          <a:bodyPr/>
          <a:lstStyle/>
          <a:p>
            <a:r>
              <a:rPr lang="en-US" sz="2000" dirty="0" smtClean="0"/>
              <a:t>Presenter</a:t>
            </a:r>
            <a:endParaRPr lang="en-US" sz="2000" dirty="0"/>
          </a:p>
          <a:p>
            <a:pPr lvl="1"/>
            <a:r>
              <a:rPr lang="en-US" sz="3200" dirty="0" smtClean="0"/>
              <a:t>Richard M. Kohn</a:t>
            </a:r>
            <a:endParaRPr lang="en-US" sz="3200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BA2489-1554-CD8E-7BC0-5A234767B0CF}"/>
              </a:ext>
            </a:extLst>
          </p:cNvPr>
          <p:cNvCxnSpPr/>
          <p:nvPr/>
        </p:nvCxnSpPr>
        <p:spPr>
          <a:xfrm>
            <a:off x="679463" y="1046864"/>
            <a:ext cx="39188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3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AF5B29-8193-126A-41F1-BB17542A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1" y="408255"/>
            <a:ext cx="10895612" cy="842573"/>
          </a:xfrm>
        </p:spPr>
        <p:txBody>
          <a:bodyPr/>
          <a:lstStyle/>
          <a:p>
            <a:r>
              <a:rPr lang="en-US" dirty="0" smtClean="0"/>
              <a:t>Observation 1:  The Vital Role of the UNCITRAL Model Law on Secured Transactions in Promoting Trade Finance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368C2-8E2F-AC3A-874F-11BD6AA2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871" y="2764359"/>
            <a:ext cx="9135035" cy="2372417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/>
              <a:t>“[T]</a:t>
            </a:r>
            <a:r>
              <a:rPr lang="en-US" sz="2400" dirty="0" smtClean="0"/>
              <a:t>ransactions</a:t>
            </a:r>
            <a:r>
              <a:rPr lang="en-US" sz="2400" dirty="0" smtClean="0"/>
              <a:t> </a:t>
            </a:r>
            <a:r>
              <a:rPr lang="en-US" sz="2400" dirty="0"/>
              <a:t>described in </a:t>
            </a:r>
            <a:r>
              <a:rPr lang="en-US" sz="2400" dirty="0" smtClean="0"/>
              <a:t>[the Practice Guide to the Model Law] may </a:t>
            </a:r>
            <a:r>
              <a:rPr lang="en-US" sz="2400" dirty="0"/>
              <a:t>be combined to develop a wide range of secured </a:t>
            </a:r>
            <a:r>
              <a:rPr lang="en-US" sz="2400" dirty="0" smtClean="0"/>
              <a:t>financing </a:t>
            </a:r>
            <a:r>
              <a:rPr lang="en-US" sz="2400" dirty="0"/>
              <a:t>products. In this way, the Model Law facilitates supply chain financing and value chain arrangements, as well as more complex financing arrangements such as syndicated lending and securitization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95D70-2EB9-D154-4442-F340693A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44" y="6404659"/>
            <a:ext cx="297656" cy="138499"/>
          </a:xfrm>
        </p:spPr>
        <p:txBody>
          <a:bodyPr/>
          <a:lstStyle/>
          <a:p>
            <a:fld id="{E5D205CD-08E4-48B0-B9AC-6595D6859981}" type="slidenum">
              <a:rPr lang="en-US" smtClean="0"/>
              <a:t>2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FCD96FB-F106-FE1A-84C9-1DBBA741E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Goldberg Kohn  </a:t>
            </a:r>
            <a:r>
              <a:rPr lang="en-US" dirty="0">
                <a:solidFill>
                  <a:srgbClr val="009E3A"/>
                </a:solidFill>
              </a:rPr>
              <a:t>//</a:t>
            </a:r>
            <a:r>
              <a:rPr lang="en-US" dirty="0">
                <a:solidFill>
                  <a:srgbClr val="00802F"/>
                </a:solidFill>
              </a:rPr>
              <a:t>  </a:t>
            </a:r>
            <a:r>
              <a:rPr lang="en-US" dirty="0"/>
              <a:t>goldbergkohn.com</a:t>
            </a:r>
          </a:p>
        </p:txBody>
      </p:sp>
    </p:spTree>
    <p:extLst>
      <p:ext uri="{BB962C8B-B14F-4D97-AF65-F5344CB8AC3E}">
        <p14:creationId xmlns:p14="http://schemas.microsoft.com/office/powerpoint/2010/main" val="20258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AF5B29-8193-126A-41F1-BB17542A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1" y="408255"/>
            <a:ext cx="10895612" cy="842573"/>
          </a:xfrm>
        </p:spPr>
        <p:txBody>
          <a:bodyPr/>
          <a:lstStyle/>
          <a:p>
            <a:r>
              <a:rPr lang="en-US" dirty="0" smtClean="0"/>
              <a:t>Observation 2:  Article 13 of the MLST (Contractual limitations on the creation of security rights in receivables)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95D70-2EB9-D154-4442-F340693A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44" y="6404659"/>
            <a:ext cx="297656" cy="138499"/>
          </a:xfrm>
        </p:spPr>
        <p:txBody>
          <a:bodyPr/>
          <a:lstStyle/>
          <a:p>
            <a:fld id="{E5D205CD-08E4-48B0-B9AC-6595D6859981}" type="slidenum">
              <a:rPr lang="en-US" smtClean="0"/>
              <a:t>3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FCD96FB-F106-FE1A-84C9-1DBBA741E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Goldberg Kohn  </a:t>
            </a:r>
            <a:r>
              <a:rPr lang="en-US" dirty="0">
                <a:solidFill>
                  <a:srgbClr val="009E3A"/>
                </a:solidFill>
              </a:rPr>
              <a:t>//</a:t>
            </a:r>
            <a:r>
              <a:rPr lang="en-US" dirty="0">
                <a:solidFill>
                  <a:srgbClr val="00802F"/>
                </a:solidFill>
              </a:rPr>
              <a:t>  </a:t>
            </a:r>
            <a:r>
              <a:rPr lang="en-US" dirty="0"/>
              <a:t>goldbergkohn.com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6753" y="2674711"/>
            <a:ext cx="8875059" cy="2542749"/>
          </a:xfrm>
        </p:spPr>
        <p:txBody>
          <a:bodyPr/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Art. 13 permits the creation of security rights in trade receivables notwithstanding a ban on assignment, but preserves the right of the debtor on the receivable to sue for breach of the ban.</a:t>
            </a:r>
          </a:p>
          <a:p>
            <a:pPr>
              <a:buClr>
                <a:srgbClr val="FF0000"/>
              </a:buClr>
            </a:pPr>
            <a:endParaRPr lang="en-US" sz="2000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Compare Art. 8 of the </a:t>
            </a:r>
            <a:r>
              <a:rPr lang="en-US" sz="2000" dirty="0" smtClean="0"/>
              <a:t>UNIDROIT </a:t>
            </a:r>
            <a:r>
              <a:rPr lang="en-US" sz="2000" dirty="0" smtClean="0"/>
              <a:t>Model </a:t>
            </a:r>
            <a:r>
              <a:rPr lang="en-US" sz="2000" dirty="0" smtClean="0"/>
              <a:t>Law </a:t>
            </a:r>
            <a:r>
              <a:rPr lang="en-US" sz="2000" dirty="0" smtClean="0"/>
              <a:t>on Factoring, which eliminates the right of the debtor on the receivable to sue for breach.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02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AF5B29-8193-126A-41F1-BB17542A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1" y="408255"/>
            <a:ext cx="10895612" cy="842573"/>
          </a:xfrm>
        </p:spPr>
        <p:txBody>
          <a:bodyPr/>
          <a:lstStyle/>
          <a:p>
            <a:r>
              <a:rPr lang="en-US" dirty="0" smtClean="0"/>
              <a:t>Observation 3: Working Group VI’s project on Negotiable Cargo Documents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95D70-2EB9-D154-4442-F340693A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44" y="6404659"/>
            <a:ext cx="297656" cy="138499"/>
          </a:xfrm>
        </p:spPr>
        <p:txBody>
          <a:bodyPr/>
          <a:lstStyle/>
          <a:p>
            <a:fld id="{E5D205CD-08E4-48B0-B9AC-6595D6859981}" type="slidenum">
              <a:rPr lang="en-US" smtClean="0"/>
              <a:t>4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FCD96FB-F106-FE1A-84C9-1DBBA741E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Goldberg Kohn  </a:t>
            </a:r>
            <a:r>
              <a:rPr lang="en-US" dirty="0">
                <a:solidFill>
                  <a:srgbClr val="009E3A"/>
                </a:solidFill>
              </a:rPr>
              <a:t>//</a:t>
            </a:r>
            <a:r>
              <a:rPr lang="en-US" dirty="0">
                <a:solidFill>
                  <a:srgbClr val="00802F"/>
                </a:solidFill>
              </a:rPr>
              <a:t>  </a:t>
            </a:r>
            <a:r>
              <a:rPr lang="en-US" dirty="0"/>
              <a:t>goldbergkohn.com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1551" y="1607910"/>
            <a:ext cx="10895611" cy="4483608"/>
          </a:xfrm>
        </p:spPr>
        <p:txBody>
          <a:bodyPr/>
          <a:lstStyle/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Negotiable Cargo Documents perform </a:t>
            </a:r>
            <a:r>
              <a:rPr lang="en-US" sz="1700" dirty="0"/>
              <a:t>the same function as a maritime bill of lading, except that </a:t>
            </a:r>
            <a:r>
              <a:rPr lang="en-US" sz="1700" dirty="0" smtClean="0"/>
              <a:t>they cover </a:t>
            </a:r>
            <a:r>
              <a:rPr lang="en-US" sz="1700" dirty="0"/>
              <a:t>carriage of goods for any mode of transport (maritime, rail, road or air).  </a:t>
            </a:r>
            <a:endParaRPr lang="en-US" sz="1700" dirty="0" smtClean="0"/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They also cover </a:t>
            </a:r>
            <a:r>
              <a:rPr lang="en-US" sz="1700" dirty="0"/>
              <a:t>unimodal or multimodal contexts.</a:t>
            </a:r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The instrument provides </a:t>
            </a:r>
            <a:r>
              <a:rPr lang="en-US" sz="1700" dirty="0" smtClean="0"/>
              <a:t>a legal </a:t>
            </a:r>
            <a:r>
              <a:rPr lang="en-US" sz="1700" dirty="0"/>
              <a:t>framework for recognition and use of </a:t>
            </a:r>
            <a:r>
              <a:rPr lang="en-US" sz="1700" dirty="0" smtClean="0"/>
              <a:t>“Negotiable Electronic Cargo Records" (a </a:t>
            </a:r>
            <a:r>
              <a:rPr lang="en-US" sz="1700" dirty="0"/>
              <a:t>negotiable cargo document in electronic </a:t>
            </a:r>
            <a:r>
              <a:rPr lang="en-US" sz="1700" dirty="0" smtClean="0"/>
              <a:t>form) </a:t>
            </a:r>
            <a:r>
              <a:rPr lang="en-US" sz="1700" dirty="0"/>
              <a:t>to facilitate its </a:t>
            </a:r>
            <a:r>
              <a:rPr lang="en-US" sz="1700" dirty="0" smtClean="0"/>
              <a:t>efficient use in commerce. </a:t>
            </a:r>
            <a:endParaRPr lang="en-US" sz="1700" dirty="0"/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The instrument </a:t>
            </a:r>
            <a:r>
              <a:rPr lang="en-US" sz="1700" dirty="0" smtClean="0"/>
              <a:t>permits transfers of title to the goods while </a:t>
            </a:r>
            <a:r>
              <a:rPr lang="en-US" sz="1700" dirty="0"/>
              <a:t>in transit, prior to delivery, </a:t>
            </a:r>
            <a:r>
              <a:rPr lang="en-US" sz="1700" dirty="0" smtClean="0"/>
              <a:t>including </a:t>
            </a:r>
            <a:r>
              <a:rPr lang="en-US" sz="1700" dirty="0"/>
              <a:t>transfers to </a:t>
            </a:r>
            <a:r>
              <a:rPr lang="en-US" sz="1700" dirty="0" smtClean="0"/>
              <a:t>intermediaries in </a:t>
            </a:r>
            <a:r>
              <a:rPr lang="en-US" sz="1700" dirty="0"/>
              <a:t>the supply </a:t>
            </a:r>
            <a:r>
              <a:rPr lang="en-US" sz="1700" dirty="0" smtClean="0"/>
              <a:t>chain, </a:t>
            </a:r>
            <a:r>
              <a:rPr lang="en-US" sz="1700" dirty="0"/>
              <a:t>which is extremely important to building resilience in the supply chain during times of </a:t>
            </a:r>
            <a:r>
              <a:rPr lang="en-US" sz="1700" dirty="0" smtClean="0"/>
              <a:t>disruption.</a:t>
            </a:r>
            <a:endParaRPr lang="en-US" sz="1700" dirty="0"/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NCDs </a:t>
            </a:r>
            <a:r>
              <a:rPr lang="en-US" sz="1700" dirty="0"/>
              <a:t>can also be transferred to a bank or other </a:t>
            </a:r>
            <a:r>
              <a:rPr lang="en-US" sz="1700" dirty="0" smtClean="0"/>
              <a:t>financer </a:t>
            </a:r>
            <a:r>
              <a:rPr lang="en-US" sz="1700" dirty="0"/>
              <a:t>to facilitate </a:t>
            </a:r>
            <a:r>
              <a:rPr lang="en-US" sz="1700" dirty="0" smtClean="0"/>
              <a:t>financing of the goods. </a:t>
            </a:r>
            <a:endParaRPr lang="en-US" sz="1700" dirty="0"/>
          </a:p>
          <a:p>
            <a:pPr marL="285750" lvl="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700" dirty="0" smtClean="0"/>
              <a:t>This </a:t>
            </a:r>
            <a:r>
              <a:rPr lang="en-US" sz="1700" dirty="0"/>
              <a:t>new instrument will be particularly beneficial for States with significant land territory, as </a:t>
            </a:r>
            <a:r>
              <a:rPr lang="en-US" sz="1700" dirty="0" smtClean="0"/>
              <a:t>well as </a:t>
            </a:r>
            <a:r>
              <a:rPr lang="en-US" sz="1700" dirty="0"/>
              <a:t>landlocked </a:t>
            </a:r>
            <a:r>
              <a:rPr lang="en-US" sz="1700" dirty="0" smtClean="0"/>
              <a:t>States</a:t>
            </a:r>
            <a:r>
              <a:rPr lang="en-US" sz="1700" dirty="0"/>
              <a:t>, enabling them to integrate more effectively into the supply chain.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044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AF5B29-8193-126A-41F1-BB17542A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1" y="408255"/>
            <a:ext cx="10895612" cy="842573"/>
          </a:xfrm>
        </p:spPr>
        <p:txBody>
          <a:bodyPr/>
          <a:lstStyle/>
          <a:p>
            <a:r>
              <a:rPr lang="en-US" dirty="0" smtClean="0"/>
              <a:t>Observation 4: Using the MLST to promote cross-border trade finance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95D70-2EB9-D154-4442-F340693A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44" y="6404659"/>
            <a:ext cx="297656" cy="138499"/>
          </a:xfrm>
        </p:spPr>
        <p:txBody>
          <a:bodyPr/>
          <a:lstStyle/>
          <a:p>
            <a:fld id="{E5D205CD-08E4-48B0-B9AC-6595D6859981}" type="slidenum">
              <a:rPr lang="en-US" smtClean="0"/>
              <a:t>5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FCD96FB-F106-FE1A-84C9-1DBBA741E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Goldberg Kohn  </a:t>
            </a:r>
            <a:r>
              <a:rPr lang="en-US" dirty="0">
                <a:solidFill>
                  <a:srgbClr val="009E3A"/>
                </a:solidFill>
              </a:rPr>
              <a:t>//</a:t>
            </a:r>
            <a:r>
              <a:rPr lang="en-US" dirty="0">
                <a:solidFill>
                  <a:srgbClr val="00802F"/>
                </a:solidFill>
              </a:rPr>
              <a:t>  </a:t>
            </a:r>
            <a:r>
              <a:rPr lang="en-US" dirty="0"/>
              <a:t>goldbergkohn.com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3621" y="2307158"/>
            <a:ext cx="10895611" cy="4483608"/>
          </a:xfrm>
        </p:spPr>
        <p:txBody>
          <a:bodyPr/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"Much of </a:t>
            </a:r>
            <a:r>
              <a:rPr lang="en-US" dirty="0" smtClean="0"/>
              <a:t>[the Practice Guide to the MLST] assumes </a:t>
            </a:r>
            <a:r>
              <a:rPr lang="en-US" dirty="0"/>
              <a:t>transactions where all relevant elements, including the parties and the encumbered assets, are located in a single State that has enacted the Model Law… If a transaction is connected to more than one State (a </a:t>
            </a:r>
            <a:r>
              <a:rPr lang="en-US" dirty="0" smtClean="0"/>
              <a:t>‘cross-border transaction’), </a:t>
            </a:r>
            <a:r>
              <a:rPr lang="en-US" dirty="0"/>
              <a:t>however, matters become more complicated</a:t>
            </a:r>
            <a:r>
              <a:rPr lang="en-US" dirty="0" smtClean="0"/>
              <a:t>.“</a:t>
            </a:r>
          </a:p>
          <a:p>
            <a:pPr algn="r">
              <a:buClr>
                <a:srgbClr val="FF0000"/>
              </a:buClr>
              <a:tabLst>
                <a:tab pos="3541713" algn="l"/>
              </a:tabLst>
            </a:pPr>
            <a:r>
              <a:rPr lang="en-US" i="1" dirty="0" smtClean="0"/>
              <a:t>UNCITRAL Practice Guide to the Model Law on Secured Transactions, paras. 350-351 </a:t>
            </a:r>
            <a:r>
              <a:rPr lang="en-US" dirty="0" smtClean="0"/>
              <a:t>   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“[E]</a:t>
            </a:r>
            <a:r>
              <a:rPr lang="en-US" dirty="0" smtClean="0"/>
              <a:t>ncouraging</a:t>
            </a:r>
            <a:r>
              <a:rPr lang="en-US" dirty="0" smtClean="0"/>
              <a:t> </a:t>
            </a:r>
            <a:r>
              <a:rPr lang="en-US" dirty="0"/>
              <a:t>creditors to extend credit in cross-border </a:t>
            </a:r>
            <a:r>
              <a:rPr lang="en-US" dirty="0" smtClean="0"/>
              <a:t>transactions ...could </a:t>
            </a:r>
            <a:r>
              <a:rPr lang="en-US" dirty="0"/>
              <a:t>enhance international trade</a:t>
            </a:r>
            <a:r>
              <a:rPr lang="en-US" dirty="0" smtClean="0"/>
              <a:t>.”</a:t>
            </a:r>
          </a:p>
          <a:p>
            <a:pPr algn="r">
              <a:buClr>
                <a:srgbClr val="FF0000"/>
              </a:buClr>
            </a:pPr>
            <a:r>
              <a:rPr lang="en-US" sz="1700" i="1" dirty="0" smtClean="0"/>
              <a:t>UNCITRAL Legislative Guide on Secured Transactions, Introduction, para. 9.    </a:t>
            </a:r>
            <a:r>
              <a:rPr lang="en-US" sz="1700" dirty="0" smtClean="0"/>
              <a:t>       . 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323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3.02.14"/>
  <p:tag name="AS_TITLE" val="Aspose.Slides for .NET 4.0 Client Profile"/>
  <p:tag name="AS_VERSION" val="23.2"/>
</p:tagLst>
</file>

<file path=ppt/theme/theme1.xml><?xml version="1.0" encoding="utf-8"?>
<a:theme xmlns:a="http://schemas.openxmlformats.org/drawingml/2006/main" name="Office Theme">
  <a:themeElements>
    <a:clrScheme name="Goldberg Kohn Office Colors">
      <a:dk1>
        <a:sysClr val="windowText" lastClr="000000"/>
      </a:dk1>
      <a:lt1>
        <a:sysClr val="window" lastClr="FFFFFF"/>
      </a:lt1>
      <a:dk2>
        <a:srgbClr val="00B140"/>
      </a:dk2>
      <a:lt2>
        <a:srgbClr val="F4F4F4"/>
      </a:lt2>
      <a:accent1>
        <a:srgbClr val="00B140"/>
      </a:accent1>
      <a:accent2>
        <a:srgbClr val="0B24FB"/>
      </a:accent2>
      <a:accent3>
        <a:srgbClr val="041E42"/>
      </a:accent3>
      <a:accent4>
        <a:srgbClr val="FE5000"/>
      </a:accent4>
      <a:accent5>
        <a:srgbClr val="61007D"/>
      </a:accent5>
      <a:accent6>
        <a:srgbClr val="009E3A"/>
      </a:accent6>
      <a:hlink>
        <a:srgbClr val="0B24FB"/>
      </a:hlink>
      <a:folHlink>
        <a:srgbClr val="020F80"/>
      </a:folHlink>
    </a:clrScheme>
    <a:fontScheme name="Goldberg Kohn Office Fonts">
      <a:majorFont>
        <a:latin typeface="Georgia"/>
        <a:ea typeface="Georgia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HT101_Greenberg Kohn Presentation Template_100223_1a.potx" id="{37E6ED97-932A-4BE9-A921-01F3A4FED76D}" vid="{4F7BEE05-ECB2-4B1E-A8FA-17100849F2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C434140BFB4F8C0920F7C08F8836" ma:contentTypeVersion="25" ma:contentTypeDescription="Create a new document." ma:contentTypeScope="" ma:versionID="98b5e9e4d99dcdb0d0b4d63ef2f235f4">
  <xsd:schema xmlns:xsd="http://www.w3.org/2001/XMLSchema" xmlns:xs="http://www.w3.org/2001/XMLSchema" xmlns:p="http://schemas.microsoft.com/office/2006/metadata/properties" xmlns:ns2="1df04fd7-7c47-4838-8290-c52492add04a" xmlns:ns3="4798ff29-8bf1-47a9-abe4-3ab95d3a1097" xmlns:ns4="985ec44e-1bab-4c0b-9df0-6ba128686fc9" xmlns:ns5="http://schemas.microsoft.com/sharepoint/v4" targetNamespace="http://schemas.microsoft.com/office/2006/metadata/properties" ma:root="true" ma:fieldsID="839368b1b5dfe7c0984cde20731a6cea" ns2:_="" ns3:_="" ns4:_="" ns5:_="">
    <xsd:import namespace="1df04fd7-7c47-4838-8290-c52492add04a"/>
    <xsd:import namespace="4798ff29-8bf1-47a9-abe4-3ab95d3a1097"/>
    <xsd:import namespace="985ec44e-1bab-4c0b-9df0-6ba128686fc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b2nc" minOccurs="0"/>
                <xsd:element ref="ns2:_x0070_hf7" minOccurs="0"/>
                <xsd:element ref="ns2:s5jh" minOccurs="0"/>
                <xsd:element ref="ns2:MediaLengthInSeconds" minOccurs="0"/>
                <xsd:element ref="ns2:ContentandPurpose" minOccurs="0"/>
                <xsd:element ref="ns2:Presenter" minOccurs="0"/>
                <xsd:element ref="ns2:lcf76f155ced4ddcb4097134ff3c332f" minOccurs="0"/>
                <xsd:element ref="ns4:TaxCatchAll" minOccurs="0"/>
                <xsd:element ref="ns5:IconOverla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04fd7-7c47-4838-8290-c52492add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b2nc" ma:index="20" nillable="true" ma:displayName="Title (Short)" ma:internalName="b2nc">
      <xsd:simpleType>
        <xsd:restriction base="dms:Text"/>
      </xsd:simpleType>
    </xsd:element>
    <xsd:element name="_x0070_hf7" ma:index="21" nillable="true" ma:displayName="Topic (Short)" ma:format="Dropdown" ma:internalName="_x0070_hf7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ISG"/>
                        <xsd:enumeration value="UNCITRAL"/>
                        <xsd:enumeration value="Mediation"/>
                        <xsd:enumeration value="MSMEs"/>
                        <xsd:enumeration value="ISDS"/>
                        <xsd:enumeration value="Arbitration"/>
                        <xsd:enumeration value="Security"/>
                        <xsd:enumeration value="Procurement/PPPs"/>
                        <xsd:enumeration value="ODR"/>
                        <xsd:enumeration value="Transpor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5jh" ma:index="22" nillable="true" ma:displayName="Presented" ma:format="DateOnly" ma:internalName="s5jh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ContentandPurpose" ma:index="24" nillable="true" ma:displayName="Event" ma:format="Dropdown" ma:internalName="ContentandPurpose">
      <xsd:simpleType>
        <xsd:restriction base="dms:Note">
          <xsd:maxLength value="255"/>
        </xsd:restriction>
      </xsd:simpleType>
    </xsd:element>
    <xsd:element name="Presenter" ma:index="25" nillable="true" ma:displayName="Presenter" ma:internalName="Present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ASTELLANI, Luca"/>
                        <xsd:enumeration value="KOMINDR, Athita"/>
                        <xsd:enumeration value="JOUBIN-BRET, Anna"/>
                        <xsd:enumeration value="CANAFOGLIA, Monica"/>
                        <xsd:enumeration value="BRUNO POLLERO, Marianela"/>
                        <xsd:enumeration value="MONTINERI, Corinne"/>
                        <xsd:enumeration value="PROBST, David"/>
                        <xsd:enumeration value="LEE, Jae Sung"/>
                        <xsd:enumeration value="SCHEIDL-KORNIS, Lucia"/>
                        <xsd:enumeration value="MUSAYEVA, Samira"/>
                        <xsd:enumeration value="NICHOLAS, Caroline"/>
                        <xsd:enumeration value="KNIEPER, Judith"/>
                        <xsd:enumeration value="PARK, Issey"/>
                        <xsd:enumeration value="ESTRELLA FARIA, Angelo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8ff29-8bf1-47a9-abe4-3ab95d3a1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5e6fb967-ab67-4e86-83b6-9be08f868a75}" ma:internalName="TaxCatchAll" ma:showField="CatchAllData" ma:web="4798ff29-8bf1-47a9-abe4-3ab95d3a10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0_hf7 xmlns="1df04fd7-7c47-4838-8290-c52492add04a" xsi:nil="true"/>
    <IconOverlay xmlns="http://schemas.microsoft.com/sharepoint/v4" xsi:nil="true"/>
    <s5jh xmlns="1df04fd7-7c47-4838-8290-c52492add04a" xsi:nil="true"/>
    <TaxCatchAll xmlns="985ec44e-1bab-4c0b-9df0-6ba128686fc9" xsi:nil="true"/>
    <lcf76f155ced4ddcb4097134ff3c332f xmlns="1df04fd7-7c47-4838-8290-c52492add04a">
      <Terms xmlns="http://schemas.microsoft.com/office/infopath/2007/PartnerControls"/>
    </lcf76f155ced4ddcb4097134ff3c332f>
    <b2nc xmlns="1df04fd7-7c47-4838-8290-c52492add04a" xsi:nil="true"/>
    <Presenter xmlns="1df04fd7-7c47-4838-8290-c52492add04a" xsi:nil="true"/>
    <ContentandPurpose xmlns="1df04fd7-7c47-4838-8290-c52492add04a" xsi:nil="true"/>
  </documentManagement>
</p:properties>
</file>

<file path=customXml/itemProps1.xml><?xml version="1.0" encoding="utf-8"?>
<ds:datastoreItem xmlns:ds="http://schemas.openxmlformats.org/officeDocument/2006/customXml" ds:itemID="{F44A3D1E-801A-41E4-914A-3CCB35D36BF8}"/>
</file>

<file path=customXml/itemProps2.xml><?xml version="1.0" encoding="utf-8"?>
<ds:datastoreItem xmlns:ds="http://schemas.openxmlformats.org/officeDocument/2006/customXml" ds:itemID="{0D2A234D-70BC-469D-B585-F668773B0F23}"/>
</file>

<file path=customXml/itemProps3.xml><?xml version="1.0" encoding="utf-8"?>
<ds:datastoreItem xmlns:ds="http://schemas.openxmlformats.org/officeDocument/2006/customXml" ds:itemID="{2D90BEF1-F8AD-414A-8E9C-0F80A88BFFA9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(New 2023)</Template>
  <TotalTime>363</TotalTime>
  <Words>508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Office Theme</vt:lpstr>
      <vt:lpstr>Observations on Promoting Cross-Border Trade Finance</vt:lpstr>
      <vt:lpstr>Observation 1:  The Vital Role of the UNCITRAL Model Law on Secured Transactions in Promoting Trade Finance</vt:lpstr>
      <vt:lpstr>Observation 2:  Article 13 of the MLST (Contractual limitations on the creation of security rights in receivables)</vt:lpstr>
      <vt:lpstr>Observation 3: Working Group VI’s project on Negotiable Cargo Documents</vt:lpstr>
      <vt:lpstr>Observation 4: Using the MLST to promote cross-border trade finance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UNCITRAL Colloquium on Secured Transactions 2025 </dc:title>
  <cp:lastModifiedBy>Kohn, Richard</cp:lastModifiedBy>
  <cp:revision>14</cp:revision>
  <dcterms:created xsi:type="dcterms:W3CDTF">1601-01-01T00:00:00Z</dcterms:created>
  <dcterms:modified xsi:type="dcterms:W3CDTF">2025-02-19T17:55:13Z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0x0101001DFBC434140BFB4F8C0920F7C08F8836</vt:lpwstr>
  </property>
</Properties>
</file>