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71" r:id="rId3"/>
    <p:sldId id="326" r:id="rId4"/>
    <p:sldId id="321" r:id="rId5"/>
    <p:sldId id="325" r:id="rId6"/>
    <p:sldId id="306" r:id="rId7"/>
    <p:sldId id="323" r:id="rId8"/>
    <p:sldId id="328" r:id="rId9"/>
    <p:sldId id="327" r:id="rId10"/>
    <p:sldId id="28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492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B5BC-2225-47D6-8EB1-D77A96470FAF}" type="datetimeFigureOut">
              <a:rPr lang="en-GB" smtClean="0"/>
              <a:t>19/02/2025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0DF2-0735-457E-AA02-214B104CBA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675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B5BC-2225-47D6-8EB1-D77A96470FAF}" type="datetimeFigureOut">
              <a:rPr lang="en-GB" smtClean="0"/>
              <a:t>19/02/2025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0DF2-0735-457E-AA02-214B104CBA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0122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B5BC-2225-47D6-8EB1-D77A96470FAF}" type="datetimeFigureOut">
              <a:rPr lang="en-GB" smtClean="0"/>
              <a:t>19/02/2025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0DF2-0735-457E-AA02-214B104CBA6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3096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B5BC-2225-47D6-8EB1-D77A96470FAF}" type="datetimeFigureOut">
              <a:rPr lang="en-GB" smtClean="0"/>
              <a:t>19/02/2025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0DF2-0735-457E-AA02-214B104CBA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2081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B5BC-2225-47D6-8EB1-D77A96470FAF}" type="datetimeFigureOut">
              <a:rPr lang="en-GB" smtClean="0"/>
              <a:t>19/02/2025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0DF2-0735-457E-AA02-214B104CBA6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5882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B5BC-2225-47D6-8EB1-D77A96470FAF}" type="datetimeFigureOut">
              <a:rPr lang="en-GB" smtClean="0"/>
              <a:t>19/02/2025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0DF2-0735-457E-AA02-214B104CBA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404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B5BC-2225-47D6-8EB1-D77A96470FAF}" type="datetimeFigureOut">
              <a:rPr lang="en-GB" smtClean="0"/>
              <a:t>19/02/2025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0DF2-0735-457E-AA02-214B104CBA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5822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B5BC-2225-47D6-8EB1-D77A96470FAF}" type="datetimeFigureOut">
              <a:rPr lang="en-GB" smtClean="0"/>
              <a:t>19/02/2025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0DF2-0735-457E-AA02-214B104CBA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814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B5BC-2225-47D6-8EB1-D77A96470FAF}" type="datetimeFigureOut">
              <a:rPr lang="en-GB" smtClean="0"/>
              <a:t>19/02/2025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0DF2-0735-457E-AA02-214B104CBA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163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B5BC-2225-47D6-8EB1-D77A96470FAF}" type="datetimeFigureOut">
              <a:rPr lang="en-GB" smtClean="0"/>
              <a:t>19/02/2025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0DF2-0735-457E-AA02-214B104CBA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1002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B5BC-2225-47D6-8EB1-D77A96470FAF}" type="datetimeFigureOut">
              <a:rPr lang="en-GB" smtClean="0"/>
              <a:t>19/02/2025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0DF2-0735-457E-AA02-214B104CBA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018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B5BC-2225-47D6-8EB1-D77A96470FAF}" type="datetimeFigureOut">
              <a:rPr lang="en-GB" smtClean="0"/>
              <a:t>19/02/2025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0DF2-0735-457E-AA02-214B104CBA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75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B5BC-2225-47D6-8EB1-D77A96470FAF}" type="datetimeFigureOut">
              <a:rPr lang="en-GB" smtClean="0"/>
              <a:t>19/02/2025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0DF2-0735-457E-AA02-214B104CBA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0875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B5BC-2225-47D6-8EB1-D77A96470FAF}" type="datetimeFigureOut">
              <a:rPr lang="en-GB" smtClean="0"/>
              <a:t>19/02/2025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0DF2-0735-457E-AA02-214B104CBA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714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B5BC-2225-47D6-8EB1-D77A96470FAF}" type="datetimeFigureOut">
              <a:rPr lang="en-GB" smtClean="0"/>
              <a:t>19/02/2025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0DF2-0735-457E-AA02-214B104CBA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1264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10DF2-0735-457E-AA02-214B104CBA6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B5BC-2225-47D6-8EB1-D77A96470FAF}" type="datetimeFigureOut">
              <a:rPr lang="en-GB" smtClean="0"/>
              <a:t>19/02/2025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7367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8B5BC-2225-47D6-8EB1-D77A96470FAF}" type="datetimeFigureOut">
              <a:rPr lang="en-GB" smtClean="0"/>
              <a:t>19/02/2025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F910DF2-0735-457E-AA02-214B104CBA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9579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E58F358-6C1F-45C9-A2E3-3B867799E0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43" y="1820174"/>
            <a:ext cx="5765468" cy="2941607"/>
          </a:xfrm>
        </p:spPr>
        <p:txBody>
          <a:bodyPr anchor="ctr">
            <a:normAutofit fontScale="90000"/>
          </a:bodyPr>
          <a:lstStyle/>
          <a:p>
            <a:pPr>
              <a:lnSpc>
                <a:spcPct val="90000"/>
              </a:lnSpc>
            </a:pPr>
            <a:br>
              <a:rPr lang="en-US" sz="2800" dirty="0"/>
            </a:br>
            <a:r>
              <a:rPr lang="en-US" sz="2800" dirty="0"/>
              <a:t>The UNCITRAL Model Law on Secured Transactions: </a:t>
            </a:r>
            <a:br>
              <a:rPr lang="en-US" sz="2800" dirty="0"/>
            </a:br>
            <a:r>
              <a:rPr lang="en-US" sz="2800" dirty="0"/>
              <a:t>preparation and implementation issues</a:t>
            </a:r>
            <a:br>
              <a:rPr lang="en-US" sz="5000" dirty="0"/>
            </a:br>
            <a:br>
              <a:rPr lang="en-US" sz="5000" dirty="0"/>
            </a:br>
            <a:endParaRPr lang="en-GB" sz="5000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625401-8E98-4AF8-82DA-D2C8458EB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21120" y="2876315"/>
            <a:ext cx="3602567" cy="1096899"/>
          </a:xfrm>
        </p:spPr>
        <p:txBody>
          <a:bodyPr anchor="ctr">
            <a:noAutofit/>
          </a:bodyPr>
          <a:lstStyle/>
          <a:p>
            <a:pPr algn="l">
              <a:lnSpc>
                <a:spcPct val="90000"/>
              </a:lnSpc>
            </a:pPr>
            <a:r>
              <a:rPr lang="en-GB" sz="2000" dirty="0">
                <a:solidFill>
                  <a:srgbClr val="FFFFFF"/>
                </a:solidFill>
              </a:rPr>
              <a:t>Spyridon V. Bazinas</a:t>
            </a:r>
          </a:p>
          <a:p>
            <a:pPr algn="l">
              <a:lnSpc>
                <a:spcPct val="90000"/>
              </a:lnSpc>
            </a:pPr>
            <a:r>
              <a:rPr lang="en-GB" sz="2000" dirty="0">
                <a:solidFill>
                  <a:srgbClr val="FFFFFF"/>
                </a:solidFill>
              </a:rPr>
              <a:t>Consultant and Lecturer</a:t>
            </a:r>
          </a:p>
        </p:txBody>
      </p:sp>
    </p:spTree>
    <p:extLst>
      <p:ext uri="{BB962C8B-B14F-4D97-AF65-F5344CB8AC3E}">
        <p14:creationId xmlns:p14="http://schemas.microsoft.com/office/powerpoint/2010/main" val="366054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94DAC-1EDF-4470-842D-22A76FDCF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9272" y="172278"/>
            <a:ext cx="8596668" cy="921026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8E09E-8CA5-49EA-90E0-F371D48C5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1539" y="1379510"/>
            <a:ext cx="8596668" cy="470125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sz="1800" dirty="0"/>
          </a:p>
          <a:p>
            <a:pPr lvl="1"/>
            <a:r>
              <a:rPr lang="en-GB" sz="1800" dirty="0"/>
              <a:t>Thank you!</a:t>
            </a:r>
          </a:p>
          <a:p>
            <a:pPr lvl="1"/>
            <a:endParaRPr lang="en-GB" sz="1800" dirty="0"/>
          </a:p>
          <a:p>
            <a:pPr lvl="1"/>
            <a:r>
              <a:rPr lang="en-GB" sz="1800" dirty="0"/>
              <a:t>Questions?</a:t>
            </a:r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pPr lvl="1"/>
            <a:r>
              <a:rPr lang="en-GB" sz="1800" dirty="0"/>
              <a:t>© Spyridon V. Bazinas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364466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4B55E-B687-4538-94CE-3D098DB55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157398"/>
            <a:ext cx="8596668" cy="974035"/>
          </a:xfrm>
        </p:spPr>
        <p:txBody>
          <a:bodyPr>
            <a:normAutofit/>
          </a:bodyPr>
          <a:lstStyle/>
          <a:p>
            <a:r>
              <a:rPr lang="en-GB" sz="2800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62491-BD35-42AE-8D17-72774C0E8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16637"/>
            <a:ext cx="8596668" cy="482216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 issues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Desirability and feasibility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Complexity of the matter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issues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Complexity and novelty of the STML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Insufficient resources and coordination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issues: unification and harmonization of international trade law in times of change</a:t>
            </a:r>
          </a:p>
          <a:p>
            <a:pPr marL="914400" lvl="1" indent="-514350">
              <a:buFont typeface="+mj-lt"/>
              <a:buAutoNum type="arabicPeriod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491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BA732B-FF8D-5ADD-5222-93784FC398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9C173-4B4C-FBCE-AB7B-270BA46F0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428"/>
            <a:ext cx="8195509" cy="793656"/>
          </a:xfrm>
        </p:spPr>
        <p:txBody>
          <a:bodyPr>
            <a:normAutofit fontScale="90000"/>
          </a:bodyPr>
          <a:lstStyle/>
          <a:p>
            <a:r>
              <a:rPr lang="en-GB" sz="2400" dirty="0"/>
              <a:t>1.1. Preparation issues: desirability and feasibility </a:t>
            </a:r>
            <a:br>
              <a:rPr lang="en-US" sz="2400" dirty="0"/>
            </a:br>
            <a:endParaRPr lang="en-GB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BC52B-4E14-BDAF-141F-658285354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4255" y="748426"/>
            <a:ext cx="7406134" cy="560157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GB" sz="2000" dirty="0"/>
              <a:t>Decisions of the Commission in 2012 and 2013</a:t>
            </a:r>
            <a:endParaRPr lang="en-US" sz="2000" dirty="0"/>
          </a:p>
          <a:p>
            <a:pPr>
              <a:lnSpc>
                <a:spcPct val="80000"/>
              </a:lnSpc>
            </a:pPr>
            <a:endParaRPr lang="en-GB" sz="2000" dirty="0"/>
          </a:p>
          <a:p>
            <a:pPr>
              <a:lnSpc>
                <a:spcPct val="80000"/>
              </a:lnSpc>
            </a:pPr>
            <a:r>
              <a:rPr lang="en-GB" sz="2000" dirty="0"/>
              <a:t>Desirability: the need to </a:t>
            </a:r>
            <a:r>
              <a:rPr lang="en-US" sz="2000" dirty="0"/>
              <a:t>provide urgently needed guidance to States as to how to implement the recommendations of the Secured Transactions Guide, the IP Supplement and the Registry Guide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Feasibility: the model law should be based on the recommendations of the Secured Transactions Guide and be consistent with all texts prepared by UNCITRAL on secured transactions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The scope of the draft Model Law should include all economically valuable assets 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To avoid fragmentation of secured transactions law, which creates uncertainty, overlaps and conflicts as one asset may be proceeds of another asset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Retain the topic of Sis in non-intermediated securities </a:t>
            </a:r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sz="2000" dirty="0"/>
          </a:p>
          <a:p>
            <a:pPr>
              <a:lnSpc>
                <a:spcPct val="80000"/>
              </a:lnSpc>
            </a:pPr>
            <a:endParaRPr lang="en-GB" sz="2000" dirty="0"/>
          </a:p>
          <a:p>
            <a:pPr>
              <a:lnSpc>
                <a:spcPct val="80000"/>
              </a:lnSpc>
            </a:pPr>
            <a:endParaRPr lang="en-US" sz="2000" dirty="0"/>
          </a:p>
          <a:p>
            <a:pPr marL="0" indent="0"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</a:pPr>
            <a:endParaRPr lang="en-GB" sz="2200" dirty="0"/>
          </a:p>
          <a:p>
            <a:pPr algn="just">
              <a:lnSpc>
                <a:spcPct val="80000"/>
              </a:lnSpc>
            </a:pPr>
            <a:endParaRPr lang="en-GB" sz="1800" dirty="0"/>
          </a:p>
          <a:p>
            <a:endParaRPr lang="en-GB" dirty="0"/>
          </a:p>
          <a:p>
            <a:pPr marL="0" indent="0">
              <a:lnSpc>
                <a:spcPct val="80000"/>
              </a:lnSpc>
              <a:buNone/>
            </a:pP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523986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94DAC-1EDF-4470-842D-22A76FDCF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428"/>
            <a:ext cx="8195509" cy="793656"/>
          </a:xfrm>
        </p:spPr>
        <p:txBody>
          <a:bodyPr>
            <a:normAutofit fontScale="90000"/>
          </a:bodyPr>
          <a:lstStyle/>
          <a:p>
            <a:r>
              <a:rPr lang="en-GB" sz="2400" dirty="0"/>
              <a:t>1.2. Preparation issues: complexity of the matter</a:t>
            </a:r>
            <a:br>
              <a:rPr lang="en-US" sz="2400" dirty="0"/>
            </a:br>
            <a:endParaRPr lang="en-GB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8E09E-8CA5-49EA-90E0-F371D48C5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148" y="794084"/>
            <a:ext cx="7626742" cy="538599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GB" sz="2000" dirty="0"/>
              <a:t>UNCITRAL adopted the STML in 2016, after </a:t>
            </a:r>
            <a:r>
              <a:rPr lang="en-US" sz="2000" dirty="0"/>
              <a:t>several years of work (1975-1980 and 1992-2016): this indicates the extremely difficult preparation issues that its drafters had to deal with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Comprehensive scope-functional approach 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Relative effectiveness of an SI (which abandons the </a:t>
            </a:r>
            <a:r>
              <a:rPr lang="en-US" sz="1800" i="1" dirty="0"/>
              <a:t>erga omnes</a:t>
            </a:r>
            <a:r>
              <a:rPr lang="en-US" sz="1800" dirty="0"/>
              <a:t> effects of property rights in civil law systems)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Effectiveness of SIs in receivables created in violation of an agreement (contravening the principle of party autonomy)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Registration: notice registration, asset based, for third-party effectiveness and priority 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Institutional issues: registry system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Efficient enforcement, including out-of-court enforcement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Law applicable to creation, third-party effectiveness, priority and enforcement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Coordination with property law (SIs in receivables, NIs and NDs, bank accounts, non-intermediated securities, IP rights) 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Coordination with insolvency law (the UNCITRAL Guides on ST and Insolvency Law)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endParaRPr lang="en-GB" sz="1800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endParaRPr lang="en-GB" sz="2200" dirty="0"/>
          </a:p>
          <a:p>
            <a:pPr algn="just">
              <a:lnSpc>
                <a:spcPct val="80000"/>
              </a:lnSpc>
            </a:pPr>
            <a:endParaRPr lang="en-GB" sz="1800" dirty="0"/>
          </a:p>
          <a:p>
            <a:endParaRPr lang="en-GB" dirty="0"/>
          </a:p>
          <a:p>
            <a:pPr marL="0" indent="0">
              <a:lnSpc>
                <a:spcPct val="80000"/>
              </a:lnSpc>
              <a:buNone/>
            </a:pP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35217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4F6D9A-DC8E-2D96-1DF4-A1ADA76896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5C947-50DB-3575-308E-EA6E2F829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428"/>
            <a:ext cx="8195509" cy="793656"/>
          </a:xfrm>
        </p:spPr>
        <p:txBody>
          <a:bodyPr>
            <a:normAutofit fontScale="90000"/>
          </a:bodyPr>
          <a:lstStyle/>
          <a:p>
            <a:r>
              <a:rPr lang="en-GB" sz="2400" dirty="0"/>
              <a:t>1.3. Preparation issues: coordination </a:t>
            </a:r>
            <a:br>
              <a:rPr lang="en-US" sz="2400" dirty="0"/>
            </a:br>
            <a:endParaRPr lang="en-GB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FBEDB-3382-8844-D92D-9FBD27573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756" y="678096"/>
            <a:ext cx="7723685" cy="605903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GB" sz="2000" dirty="0"/>
              <a:t>Coordination with property law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IP rights 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Non-intermediated securities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Main difficulty: establish a common terminology and approach to basic issues</a:t>
            </a:r>
          </a:p>
          <a:p>
            <a:pPr>
              <a:lnSpc>
                <a:spcPct val="80000"/>
              </a:lnSpc>
            </a:pPr>
            <a:endParaRPr lang="en-GB" sz="2000" dirty="0"/>
          </a:p>
          <a:p>
            <a:pPr>
              <a:lnSpc>
                <a:spcPct val="80000"/>
              </a:lnSpc>
            </a:pPr>
            <a:r>
              <a:rPr lang="en-GB" sz="2000" dirty="0"/>
              <a:t>Coordination with texts of Unidroit and the Hague Conference: Joint Publication (2012)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Purpose: to ensure that a State can implement all these texts and have a comprehensive and consistent legal framework </a:t>
            </a:r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r>
              <a:rPr lang="en-GB" sz="2000" dirty="0"/>
              <a:t>Coordination with texts of the WB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A draft revised Creditor-Debtor Standard, referring also to the recommendations of the Secured Transactions Guide, was jointly prepared by the World Bank (Legal Vice-Presidency) and the UNCITRAL Secretariat</a:t>
            </a:r>
          </a:p>
          <a:p>
            <a:pPr lvl="1">
              <a:lnSpc>
                <a:spcPct val="80000"/>
              </a:lnSpc>
            </a:pPr>
            <a:endParaRPr lang="en-GB" sz="1800" dirty="0"/>
          </a:p>
          <a:p>
            <a:pPr>
              <a:lnSpc>
                <a:spcPct val="80000"/>
              </a:lnSpc>
            </a:pPr>
            <a:r>
              <a:rPr lang="en-US" sz="2000" dirty="0"/>
              <a:t>The fact that the STML was finally adopted by UNCITRAL suggests that all those issues were addressed to a generally satisfactory level</a:t>
            </a:r>
          </a:p>
          <a:p>
            <a:pPr marL="0" indent="0">
              <a:lnSpc>
                <a:spcPct val="80000"/>
              </a:lnSpc>
              <a:buNone/>
            </a:pPr>
            <a:endParaRPr lang="en-GB" dirty="0"/>
          </a:p>
          <a:p>
            <a:pPr marL="0" indent="0">
              <a:lnSpc>
                <a:spcPct val="80000"/>
              </a:lnSpc>
              <a:buNone/>
            </a:pPr>
            <a:endParaRPr lang="en-GB" dirty="0"/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sz="2200" dirty="0"/>
          </a:p>
          <a:p>
            <a:pPr algn="just">
              <a:lnSpc>
                <a:spcPct val="80000"/>
              </a:lnSpc>
            </a:pPr>
            <a:endParaRPr lang="en-GB" sz="1800" dirty="0"/>
          </a:p>
          <a:p>
            <a:endParaRPr lang="en-GB" dirty="0"/>
          </a:p>
          <a:p>
            <a:pPr marL="0" indent="0">
              <a:lnSpc>
                <a:spcPct val="80000"/>
              </a:lnSpc>
              <a:buNone/>
            </a:pP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624844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94DAC-1EDF-4470-842D-22A76FDCF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905" y="25847"/>
            <a:ext cx="8369605" cy="854047"/>
          </a:xfrm>
        </p:spPr>
        <p:txBody>
          <a:bodyPr>
            <a:normAutofit/>
          </a:bodyPr>
          <a:lstStyle/>
          <a:p>
            <a:r>
              <a:rPr lang="en-GB" sz="2400" dirty="0"/>
              <a:t>2.1. Implementation issues: complexity and novelty of the STML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8E09E-8CA5-49EA-90E0-F371D48C5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905" y="-1290063"/>
            <a:ext cx="8483706" cy="447189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GB" sz="2000" dirty="0"/>
              <a:t>The STML is a long and complex text that contains rules that are novel to many States</a:t>
            </a:r>
          </a:p>
          <a:p>
            <a:pPr>
              <a:lnSpc>
                <a:spcPct val="80000"/>
              </a:lnSpc>
            </a:pPr>
            <a:endParaRPr lang="en-GB" sz="2000" dirty="0"/>
          </a:p>
          <a:p>
            <a:pPr>
              <a:lnSpc>
                <a:spcPct val="80000"/>
              </a:lnSpc>
            </a:pPr>
            <a:r>
              <a:rPr lang="en-GB" sz="2000" dirty="0"/>
              <a:t>Examples include:</a:t>
            </a:r>
            <a:endParaRPr lang="en-GB" dirty="0"/>
          </a:p>
          <a:p>
            <a:pPr lvl="1">
              <a:lnSpc>
                <a:spcPct val="80000"/>
              </a:lnSpc>
            </a:pPr>
            <a:r>
              <a:rPr lang="en-GB" sz="1800" dirty="0"/>
              <a:t>Comprehensive and functional approach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Relative effectiveness of security interests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Conceptual and institutional issues: assume et-based registry, notice registration, </a:t>
            </a:r>
            <a:r>
              <a:rPr lang="en-GB" sz="1800" dirty="0"/>
              <a:t>for third-party effectiveness and priority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Priority rules </a:t>
            </a:r>
            <a:r>
              <a:rPr lang="en-US" sz="1800" dirty="0"/>
              <a:t>based on registration </a:t>
            </a:r>
            <a:r>
              <a:rPr lang="en-GB" sz="1800" dirty="0"/>
              <a:t>and exceptions</a:t>
            </a:r>
            <a:r>
              <a:rPr lang="en-US" sz="1800" dirty="0"/>
              <a:t> based on possession, control agreement and notation in the books of the issuer</a:t>
            </a:r>
            <a:endParaRPr lang="en-GB" sz="1800" dirty="0"/>
          </a:p>
          <a:p>
            <a:pPr lvl="1">
              <a:lnSpc>
                <a:spcPct val="80000"/>
              </a:lnSpc>
            </a:pPr>
            <a:r>
              <a:rPr lang="en-GB" sz="1800" dirty="0"/>
              <a:t>Out-of-court enforcement  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Coordination with property and insolvency law 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Applicable law issues</a:t>
            </a:r>
            <a:endParaRPr lang="en-GB" sz="1800" dirty="0"/>
          </a:p>
          <a:p>
            <a:pPr lvl="1">
              <a:lnSpc>
                <a:spcPct val="80000"/>
              </a:lnSpc>
            </a:pPr>
            <a:endParaRPr lang="en-GB" sz="1800" dirty="0"/>
          </a:p>
          <a:p>
            <a:pPr>
              <a:lnSpc>
                <a:spcPct val="80000"/>
              </a:lnSpc>
            </a:pPr>
            <a:endParaRPr lang="en-GB" sz="2000" dirty="0"/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sz="2200" dirty="0"/>
          </a:p>
          <a:p>
            <a:pPr algn="just">
              <a:lnSpc>
                <a:spcPct val="80000"/>
              </a:lnSpc>
            </a:pPr>
            <a:endParaRPr lang="en-GB" sz="1800" dirty="0"/>
          </a:p>
          <a:p>
            <a:endParaRPr lang="en-GB" dirty="0"/>
          </a:p>
          <a:p>
            <a:pPr marL="0" indent="0">
              <a:lnSpc>
                <a:spcPct val="80000"/>
              </a:lnSpc>
              <a:buNone/>
            </a:pP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97673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3C2B96-B60C-D738-9425-6AF766A1F1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519B4-E343-6E14-3F1D-E1F2620C3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905" y="25847"/>
            <a:ext cx="8369605" cy="854047"/>
          </a:xfrm>
        </p:spPr>
        <p:txBody>
          <a:bodyPr>
            <a:normAutofit/>
          </a:bodyPr>
          <a:lstStyle/>
          <a:p>
            <a:r>
              <a:rPr lang="en-GB" sz="2400" dirty="0"/>
              <a:t>2.2. Implementation issues: insufficient resources and coordination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67658-A78C-1B14-9283-51F9F7022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261871"/>
            <a:ext cx="7669399" cy="49707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GB" sz="2000" dirty="0"/>
              <a:t>The STML has not been widely adopted yet because of 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Its length, complexity and novelty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The lack of sufficient resources </a:t>
            </a:r>
            <a:r>
              <a:rPr lang="en-US" sz="1800" dirty="0"/>
              <a:t>in</a:t>
            </a:r>
            <a:r>
              <a:rPr lang="en-GB" sz="1800" dirty="0"/>
              <a:t> UNCITRAL </a:t>
            </a:r>
            <a:r>
              <a:rPr lang="en-US" sz="1800" dirty="0"/>
              <a:t>for technical assistance and capacity building </a:t>
            </a:r>
            <a:endParaRPr lang="en-GB" sz="1800" dirty="0"/>
          </a:p>
          <a:p>
            <a:pPr lvl="1">
              <a:lnSpc>
                <a:spcPct val="80000"/>
              </a:lnSpc>
            </a:pPr>
            <a:r>
              <a:rPr lang="en-GB" sz="1800" dirty="0"/>
              <a:t>The lack of sufficient industry support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The lack of sufficient support by international finance institutions 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The preparation of and insufficient coordination with new texts (</a:t>
            </a:r>
            <a:r>
              <a:rPr lang="en-US" sz="1800" dirty="0" err="1"/>
              <a:t>Unidroit</a:t>
            </a:r>
            <a:r>
              <a:rPr lang="en-US" sz="1800" dirty="0"/>
              <a:t> Model Law on Factoring) 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The fact that the Joint publication of UNCITRAL, Unidroit and the Hague Conference on Security Interests and the World Bank Creditor-Debtor Standard have not been updated, despite the requests by UNCITRAL, in particular in 2016 and 2017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2000" dirty="0"/>
              <a:t>The fact that the STML has not been widely adopted yet suggests that these issues still need to be addressed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sz="2200" dirty="0"/>
          </a:p>
          <a:p>
            <a:pPr algn="just">
              <a:lnSpc>
                <a:spcPct val="80000"/>
              </a:lnSpc>
            </a:pPr>
            <a:endParaRPr lang="en-GB" sz="1800" dirty="0"/>
          </a:p>
          <a:p>
            <a:endParaRPr lang="en-GB" dirty="0"/>
          </a:p>
          <a:p>
            <a:pPr marL="0" indent="0">
              <a:lnSpc>
                <a:spcPct val="80000"/>
              </a:lnSpc>
              <a:buNone/>
            </a:pP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1273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2F8BDD-1196-F2D8-DBB7-681DA6EAA7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5AC2C-D465-8520-4815-5D9288ECA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905" y="25847"/>
            <a:ext cx="8369605" cy="854047"/>
          </a:xfrm>
        </p:spPr>
        <p:txBody>
          <a:bodyPr>
            <a:normAutofit/>
          </a:bodyPr>
          <a:lstStyle/>
          <a:p>
            <a:r>
              <a:rPr lang="en-GB" sz="2400" dirty="0"/>
              <a:t>3. Other issues: </a:t>
            </a:r>
            <a:r>
              <a:rPr lang="en-US" sz="2400" dirty="0"/>
              <a:t>unification and harmonization of </a:t>
            </a:r>
            <a:r>
              <a:rPr lang="en-GB" sz="2400" dirty="0"/>
              <a:t>international </a:t>
            </a:r>
            <a:r>
              <a:rPr lang="en-US" sz="2400" dirty="0"/>
              <a:t>trade law </a:t>
            </a:r>
            <a:r>
              <a:rPr lang="en-GB" sz="2400" dirty="0"/>
              <a:t>in times of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C79A0-D870-0F97-5624-534EE0D2D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658" y="1140430"/>
            <a:ext cx="7869887" cy="363126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000" dirty="0"/>
              <a:t>The UN is involved in the progressive harmonization of the law of international trade, because international trade is the other side of peace and stability and international trade</a:t>
            </a:r>
            <a:r>
              <a:rPr lang="en-GB" sz="2000" dirty="0"/>
              <a:t> law is the cornerstone of international trade</a:t>
            </a:r>
          </a:p>
          <a:p>
            <a:pPr>
              <a:lnSpc>
                <a:spcPct val="80000"/>
              </a:lnSpc>
            </a:pPr>
            <a:endParaRPr lang="en-GB" sz="2000" dirty="0"/>
          </a:p>
          <a:p>
            <a:pPr>
              <a:lnSpc>
                <a:spcPct val="80000"/>
              </a:lnSpc>
            </a:pPr>
            <a:r>
              <a:rPr lang="en-GB" sz="2000" dirty="0"/>
              <a:t>However: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International trade law requires international trade (not sanctions) 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International trade requires peace and stability (not war and unrest) 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Peace and stability requires consensus, at least on some basic issues (not abuse of the weak by the powerful)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endParaRPr lang="en-GB" sz="2000" dirty="0"/>
          </a:p>
          <a:p>
            <a:pPr lvl="1"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sz="2200" dirty="0"/>
          </a:p>
          <a:p>
            <a:pPr algn="just">
              <a:lnSpc>
                <a:spcPct val="80000"/>
              </a:lnSpc>
            </a:pPr>
            <a:endParaRPr lang="en-GB" sz="1800" dirty="0"/>
          </a:p>
          <a:p>
            <a:endParaRPr lang="en-GB" dirty="0"/>
          </a:p>
          <a:p>
            <a:pPr marL="0" indent="0">
              <a:lnSpc>
                <a:spcPct val="80000"/>
              </a:lnSpc>
              <a:buNone/>
            </a:pP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37197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BE059F-934A-6ED9-DEE6-75E574B3FA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374A6-5A13-0F7E-0B69-B0BC8E41C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905" y="25847"/>
            <a:ext cx="8369605" cy="854047"/>
          </a:xfrm>
        </p:spPr>
        <p:txBody>
          <a:bodyPr>
            <a:normAutofit/>
          </a:bodyPr>
          <a:lstStyle/>
          <a:p>
            <a:r>
              <a:rPr lang="en-GB" sz="2400" dirty="0"/>
              <a:t>3. Other issues: </a:t>
            </a:r>
            <a:r>
              <a:rPr lang="en-US" sz="2400" dirty="0"/>
              <a:t>unification and harmonization of international trade law </a:t>
            </a:r>
            <a:r>
              <a:rPr lang="en-GB" sz="2400" dirty="0"/>
              <a:t>in times of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CFB22-B076-BA7F-5F8C-921812090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658" y="1140430"/>
            <a:ext cx="7754273" cy="606966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000" dirty="0"/>
              <a:t>In 1966, the UNGA decided to establish UNCITRAL on the basis of the findings of the Schmidthof Study that: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The progress in the unification and harmonization of the law of international trade had been rather slow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The developing countries of recent independence have had the opportunity to participate only to a small degree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None of the formulating agencies commanded world-wide acceptance or a balanced representation of countries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The coordination and co-operation among formulating agencies had been insufficient, with a considerable amount of duplication and waste of resources  as a result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To the extent these problems still exist, the UN, UNCITRAL has still a valuable role to play in the promotion of the progressive harmonization of the law of international trade on the basis of </a:t>
            </a:r>
            <a:r>
              <a:rPr lang="en-US" sz="2000" b="1" dirty="0"/>
              <a:t>equality and mutual benefit for the promotion of friendly relations among States </a:t>
            </a:r>
            <a:r>
              <a:rPr lang="en-US" sz="2000" dirty="0"/>
              <a:t>(Preamble of the CISG and the UN Assignment Convention). But efficiency requires: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Balanced participation and consensus among all States, with developed and developing economies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Balanced treatment of </a:t>
            </a:r>
            <a:r>
              <a:rPr lang="en-US" sz="1800" dirty="0"/>
              <a:t>all issues, including </a:t>
            </a:r>
            <a:r>
              <a:rPr lang="en-GB" sz="1800" dirty="0"/>
              <a:t>debtor/creditor issues </a:t>
            </a:r>
          </a:p>
          <a:p>
            <a:pPr>
              <a:lnSpc>
                <a:spcPct val="80000"/>
              </a:lnSpc>
            </a:pPr>
            <a:endParaRPr lang="en-GB" sz="2000" dirty="0"/>
          </a:p>
          <a:p>
            <a:pPr lvl="1"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endParaRPr lang="en-GB" sz="2200" dirty="0"/>
          </a:p>
          <a:p>
            <a:pPr algn="just">
              <a:lnSpc>
                <a:spcPct val="80000"/>
              </a:lnSpc>
            </a:pPr>
            <a:endParaRPr lang="en-GB" sz="1800" dirty="0"/>
          </a:p>
          <a:p>
            <a:endParaRPr lang="en-GB" dirty="0"/>
          </a:p>
          <a:p>
            <a:pPr marL="0" indent="0">
              <a:lnSpc>
                <a:spcPct val="80000"/>
              </a:lnSpc>
              <a:buNone/>
            </a:pP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0998312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C434140BFB4F8C0920F7C08F8836" ma:contentTypeVersion="25" ma:contentTypeDescription="Create a new document." ma:contentTypeScope="" ma:versionID="98b5e9e4d99dcdb0d0b4d63ef2f235f4">
  <xsd:schema xmlns:xsd="http://www.w3.org/2001/XMLSchema" xmlns:xs="http://www.w3.org/2001/XMLSchema" xmlns:p="http://schemas.microsoft.com/office/2006/metadata/properties" xmlns:ns2="1df04fd7-7c47-4838-8290-c52492add04a" xmlns:ns3="4798ff29-8bf1-47a9-abe4-3ab95d3a1097" xmlns:ns4="985ec44e-1bab-4c0b-9df0-6ba128686fc9" xmlns:ns5="http://schemas.microsoft.com/sharepoint/v4" targetNamespace="http://schemas.microsoft.com/office/2006/metadata/properties" ma:root="true" ma:fieldsID="839368b1b5dfe7c0984cde20731a6cea" ns2:_="" ns3:_="" ns4:_="" ns5:_="">
    <xsd:import namespace="1df04fd7-7c47-4838-8290-c52492add04a"/>
    <xsd:import namespace="4798ff29-8bf1-47a9-abe4-3ab95d3a1097"/>
    <xsd:import namespace="985ec44e-1bab-4c0b-9df0-6ba128686fc9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b2nc" minOccurs="0"/>
                <xsd:element ref="ns2:_x0070_hf7" minOccurs="0"/>
                <xsd:element ref="ns2:s5jh" minOccurs="0"/>
                <xsd:element ref="ns2:MediaLengthInSeconds" minOccurs="0"/>
                <xsd:element ref="ns2:ContentandPurpose" minOccurs="0"/>
                <xsd:element ref="ns2:Presenter" minOccurs="0"/>
                <xsd:element ref="ns2:lcf76f155ced4ddcb4097134ff3c332f" minOccurs="0"/>
                <xsd:element ref="ns4:TaxCatchAll" minOccurs="0"/>
                <xsd:element ref="ns5:IconOverlay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f04fd7-7c47-4838-8290-c52492add0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b2nc" ma:index="20" nillable="true" ma:displayName="Title (Short)" ma:internalName="b2nc">
      <xsd:simpleType>
        <xsd:restriction base="dms:Text"/>
      </xsd:simpleType>
    </xsd:element>
    <xsd:element name="_x0070_hf7" ma:index="21" nillable="true" ma:displayName="Topic (Short)" ma:format="Dropdown" ma:internalName="_x0070_hf7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CISG"/>
                        <xsd:enumeration value="UNCITRAL"/>
                        <xsd:enumeration value="Mediation"/>
                        <xsd:enumeration value="MSMEs"/>
                        <xsd:enumeration value="ISDS"/>
                        <xsd:enumeration value="Arbitration"/>
                        <xsd:enumeration value="Security"/>
                        <xsd:enumeration value="Procurement/PPPs"/>
                        <xsd:enumeration value="ODR"/>
                        <xsd:enumeration value="Transport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s5jh" ma:index="22" nillable="true" ma:displayName="Presented" ma:format="DateOnly" ma:internalName="s5jh">
      <xsd:simpleType>
        <xsd:restriction base="dms:DateTime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ContentandPurpose" ma:index="24" nillable="true" ma:displayName="Event" ma:format="Dropdown" ma:internalName="ContentandPurpose">
      <xsd:simpleType>
        <xsd:restriction base="dms:Note">
          <xsd:maxLength value="255"/>
        </xsd:restriction>
      </xsd:simpleType>
    </xsd:element>
    <xsd:element name="Presenter" ma:index="25" nillable="true" ma:displayName="Presenter" ma:internalName="Presenter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CASTELLANI, Luca"/>
                        <xsd:enumeration value="KOMINDR, Athita"/>
                        <xsd:enumeration value="JOUBIN-BRET, Anna"/>
                        <xsd:enumeration value="CANAFOGLIA, Monica"/>
                        <xsd:enumeration value="BRUNO POLLERO, Marianela"/>
                        <xsd:enumeration value="MONTINERI, Corinne"/>
                        <xsd:enumeration value="PROBST, David"/>
                        <xsd:enumeration value="LEE, Jae Sung"/>
                        <xsd:enumeration value="SCHEIDL-KORNIS, Lucia"/>
                        <xsd:enumeration value="MUSAYEVA, Samira"/>
                        <xsd:enumeration value="NICHOLAS, Caroline"/>
                        <xsd:enumeration value="KNIEPER, Judith"/>
                        <xsd:enumeration value="PARK, Issey"/>
                        <xsd:enumeration value="ESTRELLA FARIA, Angelo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98ff29-8bf1-47a9-abe4-3ab95d3a109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8" nillable="true" ma:displayName="Taxonomy Catch All Column" ma:hidden="true" ma:list="{5e6fb967-ab67-4e86-83b6-9be08f868a75}" ma:internalName="TaxCatchAll" ma:showField="CatchAllData" ma:web="4798ff29-8bf1-47a9-abe4-3ab95d3a10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70_hf7 xmlns="1df04fd7-7c47-4838-8290-c52492add04a" xsi:nil="true"/>
    <IconOverlay xmlns="http://schemas.microsoft.com/sharepoint/v4" xsi:nil="true"/>
    <s5jh xmlns="1df04fd7-7c47-4838-8290-c52492add04a" xsi:nil="true"/>
    <TaxCatchAll xmlns="985ec44e-1bab-4c0b-9df0-6ba128686fc9" xsi:nil="true"/>
    <lcf76f155ced4ddcb4097134ff3c332f xmlns="1df04fd7-7c47-4838-8290-c52492add04a">
      <Terms xmlns="http://schemas.microsoft.com/office/infopath/2007/PartnerControls"/>
    </lcf76f155ced4ddcb4097134ff3c332f>
    <b2nc xmlns="1df04fd7-7c47-4838-8290-c52492add04a" xsi:nil="true"/>
    <Presenter xmlns="1df04fd7-7c47-4838-8290-c52492add04a" xsi:nil="true"/>
    <ContentandPurpose xmlns="1df04fd7-7c47-4838-8290-c52492add04a" xsi:nil="true"/>
  </documentManagement>
</p:properties>
</file>

<file path=customXml/itemProps1.xml><?xml version="1.0" encoding="utf-8"?>
<ds:datastoreItem xmlns:ds="http://schemas.openxmlformats.org/officeDocument/2006/customXml" ds:itemID="{DA43F7E0-3C86-41B0-80D1-5052F845FE2D}"/>
</file>

<file path=customXml/itemProps2.xml><?xml version="1.0" encoding="utf-8"?>
<ds:datastoreItem xmlns:ds="http://schemas.openxmlformats.org/officeDocument/2006/customXml" ds:itemID="{43AB267C-1660-4396-93C3-9319CCB95CA3}"/>
</file>

<file path=customXml/itemProps3.xml><?xml version="1.0" encoding="utf-8"?>
<ds:datastoreItem xmlns:ds="http://schemas.openxmlformats.org/officeDocument/2006/customXml" ds:itemID="{DF0887DC-F9FE-458B-9715-C3E5873DC471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905</Words>
  <Application>Microsoft Office PowerPoint</Application>
  <PresentationFormat>Widescreen</PresentationFormat>
  <Paragraphs>146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Facet</vt:lpstr>
      <vt:lpstr> The UNCITRAL Model Law on Secured Transactions:  preparation and implementation issues  </vt:lpstr>
      <vt:lpstr>Outline</vt:lpstr>
      <vt:lpstr>1.1. Preparation issues: desirability and feasibility  </vt:lpstr>
      <vt:lpstr>1.2. Preparation issues: complexity of the matter </vt:lpstr>
      <vt:lpstr>1.3. Preparation issues: coordination  </vt:lpstr>
      <vt:lpstr>2.1. Implementation issues: complexity and novelty of the STML</vt:lpstr>
      <vt:lpstr>2.2. Implementation issues: insufficient resources and coordination</vt:lpstr>
      <vt:lpstr>3. Other issues: unification and harmonization of international trade law in times of change</vt:lpstr>
      <vt:lpstr>3. Other issues: unification and harmonization of international trade law in times of change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key characteristics of a modern and efficient secured transactions regime</dc:title>
  <dc:creator>Iakovos Bazinas</dc:creator>
  <cp:lastModifiedBy>Spyridon Bazinas</cp:lastModifiedBy>
  <cp:revision>2</cp:revision>
  <dcterms:created xsi:type="dcterms:W3CDTF">2019-10-01T09:59:20Z</dcterms:created>
  <dcterms:modified xsi:type="dcterms:W3CDTF">2025-02-19T10:48:32Z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0x0101001DFBC434140BFB4F8C0920F7C08F8836</vt:lpwstr>
  </property>
</Properties>
</file>